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045" r:id="rId1"/>
  </p:sldMasterIdLst>
  <p:notesMasterIdLst>
    <p:notesMasterId r:id="rId29"/>
  </p:notesMasterIdLst>
  <p:handoutMasterIdLst>
    <p:handoutMasterId r:id="rId30"/>
  </p:handoutMasterIdLst>
  <p:sldIdLst>
    <p:sldId id="256" r:id="rId2"/>
    <p:sldId id="340" r:id="rId3"/>
    <p:sldId id="367" r:id="rId4"/>
    <p:sldId id="375" r:id="rId5"/>
    <p:sldId id="261" r:id="rId6"/>
    <p:sldId id="289" r:id="rId7"/>
    <p:sldId id="363" r:id="rId8"/>
    <p:sldId id="364" r:id="rId9"/>
    <p:sldId id="353" r:id="rId10"/>
    <p:sldId id="369" r:id="rId11"/>
    <p:sldId id="267" r:id="rId12"/>
    <p:sldId id="354" r:id="rId13"/>
    <p:sldId id="373" r:id="rId14"/>
    <p:sldId id="280" r:id="rId15"/>
    <p:sldId id="282" r:id="rId16"/>
    <p:sldId id="370" r:id="rId17"/>
    <p:sldId id="357" r:id="rId18"/>
    <p:sldId id="358" r:id="rId19"/>
    <p:sldId id="374" r:id="rId20"/>
    <p:sldId id="324" r:id="rId21"/>
    <p:sldId id="351" r:id="rId22"/>
    <p:sldId id="350" r:id="rId23"/>
    <p:sldId id="283" r:id="rId24"/>
    <p:sldId id="277" r:id="rId25"/>
    <p:sldId id="376" r:id="rId26"/>
    <p:sldId id="361" r:id="rId27"/>
    <p:sldId id="300"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gi, Susan" initials="YS"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77" autoAdjust="0"/>
    <p:restoredTop sz="65161" autoAdjust="0"/>
  </p:normalViewPr>
  <p:slideViewPr>
    <p:cSldViewPr snapToGrid="0">
      <p:cViewPr varScale="1">
        <p:scale>
          <a:sx n="74" d="100"/>
          <a:sy n="74" d="100"/>
        </p:scale>
        <p:origin x="159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149"/>
    </p:cViewPr>
  </p:sorterViewPr>
  <p:notesViewPr>
    <p:cSldViewPr snapToGrid="0">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EADAFD-2561-487E-A3ED-EBEADEF8A8B7}" type="doc">
      <dgm:prSet loTypeId="urn:microsoft.com/office/officeart/2005/8/layout/process1" loCatId="process" qsTypeId="urn:microsoft.com/office/officeart/2005/8/quickstyle/simple1" qsCatId="simple" csTypeId="urn:microsoft.com/office/officeart/2005/8/colors/accent1_2" csCatId="accent1" phldr="1"/>
      <dgm:spPr/>
    </dgm:pt>
    <dgm:pt modelId="{6A400158-902F-4FE5-BF76-4FA944D9347E}">
      <dgm:prSet phldrT="[Text]"/>
      <dgm:spPr/>
      <dgm:t>
        <a:bodyPr/>
        <a:lstStyle/>
        <a:p>
          <a:r>
            <a:rPr lang="en-US" dirty="0"/>
            <a:t>OCS</a:t>
          </a:r>
        </a:p>
      </dgm:t>
    </dgm:pt>
    <dgm:pt modelId="{3069A8CC-A121-474E-934C-3FC4E0BD9C45}" type="parTrans" cxnId="{B446BD92-6E8A-400C-8C0A-936EF6A7F5C1}">
      <dgm:prSet/>
      <dgm:spPr/>
      <dgm:t>
        <a:bodyPr/>
        <a:lstStyle/>
        <a:p>
          <a:endParaRPr lang="en-US"/>
        </a:p>
      </dgm:t>
    </dgm:pt>
    <dgm:pt modelId="{B1B3A4E2-BA7F-40B9-9DC0-9C8EFD57FBB2}" type="sibTrans" cxnId="{B446BD92-6E8A-400C-8C0A-936EF6A7F5C1}">
      <dgm:prSet/>
      <dgm:spPr/>
      <dgm:t>
        <a:bodyPr/>
        <a:lstStyle/>
        <a:p>
          <a:endParaRPr lang="en-US" dirty="0"/>
        </a:p>
      </dgm:t>
    </dgm:pt>
    <dgm:pt modelId="{4FB45066-529C-4985-8430-52349D29D660}">
      <dgm:prSet phldrT="[Text]"/>
      <dgm:spPr/>
      <dgm:t>
        <a:bodyPr/>
        <a:lstStyle/>
        <a:p>
          <a:r>
            <a:rPr lang="en-US" dirty="0"/>
            <a:t>Local Agency</a:t>
          </a:r>
        </a:p>
      </dgm:t>
    </dgm:pt>
    <dgm:pt modelId="{D043271F-22C1-4BA4-9909-A558B54E462D}" type="parTrans" cxnId="{9452A084-7417-4D32-BA1F-93EB1ABCD255}">
      <dgm:prSet/>
      <dgm:spPr/>
      <dgm:t>
        <a:bodyPr/>
        <a:lstStyle/>
        <a:p>
          <a:endParaRPr lang="en-US"/>
        </a:p>
      </dgm:t>
    </dgm:pt>
    <dgm:pt modelId="{CC5265DF-2393-4018-BAF5-382E6E9796C5}" type="sibTrans" cxnId="{9452A084-7417-4D32-BA1F-93EB1ABCD255}">
      <dgm:prSet/>
      <dgm:spPr/>
      <dgm:t>
        <a:bodyPr/>
        <a:lstStyle/>
        <a:p>
          <a:endParaRPr lang="en-US" dirty="0"/>
        </a:p>
      </dgm:t>
    </dgm:pt>
    <dgm:pt modelId="{81C8F2B8-3BF2-4DAF-98E9-916B02A2A31D}">
      <dgm:prSet phldrT="[Text]"/>
      <dgm:spPr/>
      <dgm:t>
        <a:bodyPr/>
        <a:lstStyle/>
        <a:p>
          <a:r>
            <a:rPr lang="en-US" dirty="0"/>
            <a:t>Sub-recipients </a:t>
          </a:r>
        </a:p>
      </dgm:t>
    </dgm:pt>
    <dgm:pt modelId="{9F5265C2-EEE7-4651-9FB3-1B43652006A9}" type="parTrans" cxnId="{20621EA6-5AB1-4148-8094-0291B22FE9F4}">
      <dgm:prSet/>
      <dgm:spPr/>
      <dgm:t>
        <a:bodyPr/>
        <a:lstStyle/>
        <a:p>
          <a:endParaRPr lang="en-US"/>
        </a:p>
      </dgm:t>
    </dgm:pt>
    <dgm:pt modelId="{443098FE-A345-49BD-A2C0-994C5D5FF338}" type="sibTrans" cxnId="{20621EA6-5AB1-4148-8094-0291B22FE9F4}">
      <dgm:prSet/>
      <dgm:spPr/>
      <dgm:t>
        <a:bodyPr/>
        <a:lstStyle/>
        <a:p>
          <a:endParaRPr lang="en-US"/>
        </a:p>
      </dgm:t>
    </dgm:pt>
    <dgm:pt modelId="{A1576B06-D6CA-4758-841A-3F6E4D82821A}" type="pres">
      <dgm:prSet presAssocID="{55EADAFD-2561-487E-A3ED-EBEADEF8A8B7}" presName="Name0" presStyleCnt="0">
        <dgm:presLayoutVars>
          <dgm:dir/>
          <dgm:resizeHandles val="exact"/>
        </dgm:presLayoutVars>
      </dgm:prSet>
      <dgm:spPr/>
    </dgm:pt>
    <dgm:pt modelId="{4B23D3C5-014B-41DF-A689-D54C6F04D3A9}" type="pres">
      <dgm:prSet presAssocID="{6A400158-902F-4FE5-BF76-4FA944D9347E}" presName="node" presStyleLbl="node1" presStyleIdx="0" presStyleCnt="3">
        <dgm:presLayoutVars>
          <dgm:bulletEnabled val="1"/>
        </dgm:presLayoutVars>
      </dgm:prSet>
      <dgm:spPr/>
    </dgm:pt>
    <dgm:pt modelId="{83B50C57-5623-431D-83FD-94C0BA8C8BC0}" type="pres">
      <dgm:prSet presAssocID="{B1B3A4E2-BA7F-40B9-9DC0-9C8EFD57FBB2}" presName="sibTrans" presStyleLbl="sibTrans2D1" presStyleIdx="0" presStyleCnt="2"/>
      <dgm:spPr/>
    </dgm:pt>
    <dgm:pt modelId="{E9C9B70D-F067-4AEC-917E-A8A881DDF3D9}" type="pres">
      <dgm:prSet presAssocID="{B1B3A4E2-BA7F-40B9-9DC0-9C8EFD57FBB2}" presName="connectorText" presStyleLbl="sibTrans2D1" presStyleIdx="0" presStyleCnt="2"/>
      <dgm:spPr/>
    </dgm:pt>
    <dgm:pt modelId="{35B4A19E-48B3-4988-BAC5-4D0880CD0F39}" type="pres">
      <dgm:prSet presAssocID="{4FB45066-529C-4985-8430-52349D29D660}" presName="node" presStyleLbl="node1" presStyleIdx="1" presStyleCnt="3">
        <dgm:presLayoutVars>
          <dgm:bulletEnabled val="1"/>
        </dgm:presLayoutVars>
      </dgm:prSet>
      <dgm:spPr/>
    </dgm:pt>
    <dgm:pt modelId="{D30B199A-83D9-42BE-BD5B-D4C818A85F12}" type="pres">
      <dgm:prSet presAssocID="{CC5265DF-2393-4018-BAF5-382E6E9796C5}" presName="sibTrans" presStyleLbl="sibTrans2D1" presStyleIdx="1" presStyleCnt="2"/>
      <dgm:spPr/>
    </dgm:pt>
    <dgm:pt modelId="{B54B078E-4DE1-4475-8ACA-A37488D64F9E}" type="pres">
      <dgm:prSet presAssocID="{CC5265DF-2393-4018-BAF5-382E6E9796C5}" presName="connectorText" presStyleLbl="sibTrans2D1" presStyleIdx="1" presStyleCnt="2"/>
      <dgm:spPr/>
    </dgm:pt>
    <dgm:pt modelId="{5B5D8191-4530-4045-8CAC-D5C59C539654}" type="pres">
      <dgm:prSet presAssocID="{81C8F2B8-3BF2-4DAF-98E9-916B02A2A31D}" presName="node" presStyleLbl="node1" presStyleIdx="2" presStyleCnt="3">
        <dgm:presLayoutVars>
          <dgm:bulletEnabled val="1"/>
        </dgm:presLayoutVars>
      </dgm:prSet>
      <dgm:spPr/>
    </dgm:pt>
  </dgm:ptLst>
  <dgm:cxnLst>
    <dgm:cxn modelId="{6260FE16-6164-4DF4-B37C-52C698833C34}" type="presOf" srcId="{6A400158-902F-4FE5-BF76-4FA944D9347E}" destId="{4B23D3C5-014B-41DF-A689-D54C6F04D3A9}" srcOrd="0" destOrd="0" presId="urn:microsoft.com/office/officeart/2005/8/layout/process1"/>
    <dgm:cxn modelId="{F2B85C21-6017-4B3A-9F8F-1BEA10C187E7}" type="presOf" srcId="{81C8F2B8-3BF2-4DAF-98E9-916B02A2A31D}" destId="{5B5D8191-4530-4045-8CAC-D5C59C539654}" srcOrd="0" destOrd="0" presId="urn:microsoft.com/office/officeart/2005/8/layout/process1"/>
    <dgm:cxn modelId="{6A5ECE69-78FC-4942-B275-19D48A1BAB96}" type="presOf" srcId="{55EADAFD-2561-487E-A3ED-EBEADEF8A8B7}" destId="{A1576B06-D6CA-4758-841A-3F6E4D82821A}" srcOrd="0" destOrd="0" presId="urn:microsoft.com/office/officeart/2005/8/layout/process1"/>
    <dgm:cxn modelId="{AEDCA07C-4A12-4E62-B6E1-48C6EC689479}" type="presOf" srcId="{B1B3A4E2-BA7F-40B9-9DC0-9C8EFD57FBB2}" destId="{83B50C57-5623-431D-83FD-94C0BA8C8BC0}" srcOrd="0" destOrd="0" presId="urn:microsoft.com/office/officeart/2005/8/layout/process1"/>
    <dgm:cxn modelId="{9452A084-7417-4D32-BA1F-93EB1ABCD255}" srcId="{55EADAFD-2561-487E-A3ED-EBEADEF8A8B7}" destId="{4FB45066-529C-4985-8430-52349D29D660}" srcOrd="1" destOrd="0" parTransId="{D043271F-22C1-4BA4-9909-A558B54E462D}" sibTransId="{CC5265DF-2393-4018-BAF5-382E6E9796C5}"/>
    <dgm:cxn modelId="{B446BD92-6E8A-400C-8C0A-936EF6A7F5C1}" srcId="{55EADAFD-2561-487E-A3ED-EBEADEF8A8B7}" destId="{6A400158-902F-4FE5-BF76-4FA944D9347E}" srcOrd="0" destOrd="0" parTransId="{3069A8CC-A121-474E-934C-3FC4E0BD9C45}" sibTransId="{B1B3A4E2-BA7F-40B9-9DC0-9C8EFD57FBB2}"/>
    <dgm:cxn modelId="{20621EA6-5AB1-4148-8094-0291B22FE9F4}" srcId="{55EADAFD-2561-487E-A3ED-EBEADEF8A8B7}" destId="{81C8F2B8-3BF2-4DAF-98E9-916B02A2A31D}" srcOrd="2" destOrd="0" parTransId="{9F5265C2-EEE7-4651-9FB3-1B43652006A9}" sibTransId="{443098FE-A345-49BD-A2C0-994C5D5FF338}"/>
    <dgm:cxn modelId="{973428DA-8C42-45DD-82F7-1DF44FAD4A5E}" type="presOf" srcId="{CC5265DF-2393-4018-BAF5-382E6E9796C5}" destId="{B54B078E-4DE1-4475-8ACA-A37488D64F9E}" srcOrd="1" destOrd="0" presId="urn:microsoft.com/office/officeart/2005/8/layout/process1"/>
    <dgm:cxn modelId="{B2B342E5-787D-4C6F-B490-A0711D248524}" type="presOf" srcId="{B1B3A4E2-BA7F-40B9-9DC0-9C8EFD57FBB2}" destId="{E9C9B70D-F067-4AEC-917E-A8A881DDF3D9}" srcOrd="1" destOrd="0" presId="urn:microsoft.com/office/officeart/2005/8/layout/process1"/>
    <dgm:cxn modelId="{2E76EBF4-580B-443B-9E83-FA22E0BAAE08}" type="presOf" srcId="{CC5265DF-2393-4018-BAF5-382E6E9796C5}" destId="{D30B199A-83D9-42BE-BD5B-D4C818A85F12}" srcOrd="0" destOrd="0" presId="urn:microsoft.com/office/officeart/2005/8/layout/process1"/>
    <dgm:cxn modelId="{56BAE8FF-4D04-4729-8C9D-09AA23EC7D1A}" type="presOf" srcId="{4FB45066-529C-4985-8430-52349D29D660}" destId="{35B4A19E-48B3-4988-BAC5-4D0880CD0F39}" srcOrd="0" destOrd="0" presId="urn:microsoft.com/office/officeart/2005/8/layout/process1"/>
    <dgm:cxn modelId="{B5BD06C9-212B-4F6F-866F-F7518F8E581C}" type="presParOf" srcId="{A1576B06-D6CA-4758-841A-3F6E4D82821A}" destId="{4B23D3C5-014B-41DF-A689-D54C6F04D3A9}" srcOrd="0" destOrd="0" presId="urn:microsoft.com/office/officeart/2005/8/layout/process1"/>
    <dgm:cxn modelId="{202056C3-343C-4F4A-BC63-CC273FE314FA}" type="presParOf" srcId="{A1576B06-D6CA-4758-841A-3F6E4D82821A}" destId="{83B50C57-5623-431D-83FD-94C0BA8C8BC0}" srcOrd="1" destOrd="0" presId="urn:microsoft.com/office/officeart/2005/8/layout/process1"/>
    <dgm:cxn modelId="{152DBA6F-1D1B-46EC-83FC-E6BE2BFD99D0}" type="presParOf" srcId="{83B50C57-5623-431D-83FD-94C0BA8C8BC0}" destId="{E9C9B70D-F067-4AEC-917E-A8A881DDF3D9}" srcOrd="0" destOrd="0" presId="urn:microsoft.com/office/officeart/2005/8/layout/process1"/>
    <dgm:cxn modelId="{5E11D2CC-E7C3-4A0A-BE90-238BAFFE6F03}" type="presParOf" srcId="{A1576B06-D6CA-4758-841A-3F6E4D82821A}" destId="{35B4A19E-48B3-4988-BAC5-4D0880CD0F39}" srcOrd="2" destOrd="0" presId="urn:microsoft.com/office/officeart/2005/8/layout/process1"/>
    <dgm:cxn modelId="{BA19D658-C6DF-4D0F-9995-2CD985AD8EDE}" type="presParOf" srcId="{A1576B06-D6CA-4758-841A-3F6E4D82821A}" destId="{D30B199A-83D9-42BE-BD5B-D4C818A85F12}" srcOrd="3" destOrd="0" presId="urn:microsoft.com/office/officeart/2005/8/layout/process1"/>
    <dgm:cxn modelId="{0BEBEE04-72A1-4045-A614-758670D9B1ED}" type="presParOf" srcId="{D30B199A-83D9-42BE-BD5B-D4C818A85F12}" destId="{B54B078E-4DE1-4475-8ACA-A37488D64F9E}" srcOrd="0" destOrd="0" presId="urn:microsoft.com/office/officeart/2005/8/layout/process1"/>
    <dgm:cxn modelId="{9B5075A8-ECB5-425B-B072-388199A65544}" type="presParOf" srcId="{A1576B06-D6CA-4758-841A-3F6E4D82821A}" destId="{5B5D8191-4530-4045-8CAC-D5C59C539654}"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BC5354-074A-4D1D-AD0A-A2715FAF378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0FD15B1-2655-4851-82BD-1A6700A20991}">
      <dgm:prSet phldrT="[Text]"/>
      <dgm:spPr/>
      <dgm:t>
        <a:bodyPr/>
        <a:lstStyle/>
        <a:p>
          <a:r>
            <a:rPr lang="en-US" dirty="0"/>
            <a:t>Participant </a:t>
          </a:r>
        </a:p>
      </dgm:t>
    </dgm:pt>
    <dgm:pt modelId="{74569E09-96CB-4902-94D3-937CD2060045}" type="parTrans" cxnId="{13F74A66-1DEA-4F97-85CE-178F2B95D0EC}">
      <dgm:prSet/>
      <dgm:spPr/>
      <dgm:t>
        <a:bodyPr/>
        <a:lstStyle/>
        <a:p>
          <a:endParaRPr lang="en-US"/>
        </a:p>
      </dgm:t>
    </dgm:pt>
    <dgm:pt modelId="{88EC2788-4A1A-4D58-8707-DFEF7C5B9627}" type="sibTrans" cxnId="{13F74A66-1DEA-4F97-85CE-178F2B95D0EC}">
      <dgm:prSet/>
      <dgm:spPr/>
      <dgm:t>
        <a:bodyPr/>
        <a:lstStyle/>
        <a:p>
          <a:endParaRPr lang="en-US" dirty="0"/>
        </a:p>
      </dgm:t>
    </dgm:pt>
    <dgm:pt modelId="{C4DED252-F2D9-4788-8EB0-94A570B6D8CE}">
      <dgm:prSet phldrT="[Text]"/>
      <dgm:spPr/>
      <dgm:t>
        <a:bodyPr/>
        <a:lstStyle/>
        <a:p>
          <a:r>
            <a:rPr lang="en-US" dirty="0"/>
            <a:t>Local Agency </a:t>
          </a:r>
        </a:p>
      </dgm:t>
    </dgm:pt>
    <dgm:pt modelId="{42B06BCD-6F25-4E81-9837-2D56F5EA21A6}" type="parTrans" cxnId="{DCA0ECD7-5FC8-4402-8D1A-FA12F758CCF4}">
      <dgm:prSet/>
      <dgm:spPr/>
      <dgm:t>
        <a:bodyPr/>
        <a:lstStyle/>
        <a:p>
          <a:endParaRPr lang="en-US"/>
        </a:p>
      </dgm:t>
    </dgm:pt>
    <dgm:pt modelId="{D3EFB64D-96F7-40CA-A70E-BFCB16718A6B}" type="sibTrans" cxnId="{DCA0ECD7-5FC8-4402-8D1A-FA12F758CCF4}">
      <dgm:prSet/>
      <dgm:spPr/>
      <dgm:t>
        <a:bodyPr/>
        <a:lstStyle/>
        <a:p>
          <a:endParaRPr lang="en-US" dirty="0"/>
        </a:p>
      </dgm:t>
    </dgm:pt>
    <dgm:pt modelId="{D455E6A9-3E63-4588-A873-EAF46ECC853B}">
      <dgm:prSet phldrT="[Text]"/>
      <dgm:spPr/>
      <dgm:t>
        <a:bodyPr/>
        <a:lstStyle/>
        <a:p>
          <a:r>
            <a:rPr lang="en-US" dirty="0"/>
            <a:t>OCS</a:t>
          </a:r>
        </a:p>
      </dgm:t>
    </dgm:pt>
    <dgm:pt modelId="{C45311F4-C728-4053-8A05-5274826F9BE1}" type="parTrans" cxnId="{C5DB2909-6A08-4CC6-AC2A-6608B3525E30}">
      <dgm:prSet/>
      <dgm:spPr/>
      <dgm:t>
        <a:bodyPr/>
        <a:lstStyle/>
        <a:p>
          <a:endParaRPr lang="en-US"/>
        </a:p>
      </dgm:t>
    </dgm:pt>
    <dgm:pt modelId="{658F03BD-43C9-4595-9DC4-D311D022CC86}" type="sibTrans" cxnId="{C5DB2909-6A08-4CC6-AC2A-6608B3525E30}">
      <dgm:prSet/>
      <dgm:spPr/>
      <dgm:t>
        <a:bodyPr/>
        <a:lstStyle/>
        <a:p>
          <a:endParaRPr lang="en-US" dirty="0"/>
        </a:p>
      </dgm:t>
    </dgm:pt>
    <dgm:pt modelId="{380C7D54-C1EF-40B5-85C1-906DEE287BE5}">
      <dgm:prSet phldrT="[Text]"/>
      <dgm:spPr/>
      <dgm:t>
        <a:bodyPr/>
        <a:lstStyle/>
        <a:p>
          <a:r>
            <a:rPr lang="en-US" dirty="0"/>
            <a:t>Participant </a:t>
          </a:r>
        </a:p>
      </dgm:t>
    </dgm:pt>
    <dgm:pt modelId="{1991DCF2-D1DC-4BF1-87DD-88E12FFF904E}" type="sibTrans" cxnId="{43760731-4FE6-420D-8797-9BA9F86466A7}">
      <dgm:prSet/>
      <dgm:spPr/>
      <dgm:t>
        <a:bodyPr/>
        <a:lstStyle/>
        <a:p>
          <a:endParaRPr lang="en-US" dirty="0"/>
        </a:p>
      </dgm:t>
    </dgm:pt>
    <dgm:pt modelId="{C5FD17D1-0CCE-4F8B-9BF7-1A3B75A923C3}" type="parTrans" cxnId="{43760731-4FE6-420D-8797-9BA9F86466A7}">
      <dgm:prSet/>
      <dgm:spPr/>
      <dgm:t>
        <a:bodyPr/>
        <a:lstStyle/>
        <a:p>
          <a:endParaRPr lang="en-US"/>
        </a:p>
      </dgm:t>
    </dgm:pt>
    <dgm:pt modelId="{2F73BC7A-79DA-449C-AD78-90F8F56F25D8}" type="pres">
      <dgm:prSet presAssocID="{6FBC5354-074A-4D1D-AD0A-A2715FAF3782}" presName="Name0" presStyleCnt="0">
        <dgm:presLayoutVars>
          <dgm:dir/>
          <dgm:resizeHandles val="exact"/>
        </dgm:presLayoutVars>
      </dgm:prSet>
      <dgm:spPr/>
    </dgm:pt>
    <dgm:pt modelId="{E123E347-DE2A-42DE-A2EF-B32949A2B8A6}" type="pres">
      <dgm:prSet presAssocID="{30FD15B1-2655-4851-82BD-1A6700A20991}" presName="node" presStyleLbl="node1" presStyleIdx="0" presStyleCnt="4" custLinFactY="100000" custLinFactNeighborX="-3851" custLinFactNeighborY="163290">
        <dgm:presLayoutVars>
          <dgm:bulletEnabled val="1"/>
        </dgm:presLayoutVars>
      </dgm:prSet>
      <dgm:spPr/>
    </dgm:pt>
    <dgm:pt modelId="{EC735085-2A1E-4CAF-B149-DE4F33C0330E}" type="pres">
      <dgm:prSet presAssocID="{88EC2788-4A1A-4D58-8707-DFEF7C5B9627}" presName="sibTrans" presStyleLbl="sibTrans2D1" presStyleIdx="0" presStyleCnt="3"/>
      <dgm:spPr/>
    </dgm:pt>
    <dgm:pt modelId="{28EE61CC-B702-4317-85BE-598F9A54D461}" type="pres">
      <dgm:prSet presAssocID="{88EC2788-4A1A-4D58-8707-DFEF7C5B9627}" presName="connectorText" presStyleLbl="sibTrans2D1" presStyleIdx="0" presStyleCnt="3"/>
      <dgm:spPr/>
    </dgm:pt>
    <dgm:pt modelId="{0526CC4B-4240-445D-A072-21738CA393E8}" type="pres">
      <dgm:prSet presAssocID="{C4DED252-F2D9-4788-8EB0-94A570B6D8CE}" presName="node" presStyleLbl="node1" presStyleIdx="1" presStyleCnt="4" custLinFactY="100000" custLinFactNeighborX="819" custLinFactNeighborY="154040">
        <dgm:presLayoutVars>
          <dgm:bulletEnabled val="1"/>
        </dgm:presLayoutVars>
      </dgm:prSet>
      <dgm:spPr/>
    </dgm:pt>
    <dgm:pt modelId="{14A75571-CC20-4407-B95E-53D779E3C1B2}" type="pres">
      <dgm:prSet presAssocID="{D3EFB64D-96F7-40CA-A70E-BFCB16718A6B}" presName="sibTrans" presStyleLbl="sibTrans2D1" presStyleIdx="1" presStyleCnt="3"/>
      <dgm:spPr/>
    </dgm:pt>
    <dgm:pt modelId="{2D531CD3-164E-4327-A7C1-F749EDD148C7}" type="pres">
      <dgm:prSet presAssocID="{D3EFB64D-96F7-40CA-A70E-BFCB16718A6B}" presName="connectorText" presStyleLbl="sibTrans2D1" presStyleIdx="1" presStyleCnt="3"/>
      <dgm:spPr/>
    </dgm:pt>
    <dgm:pt modelId="{C0965DD6-F65C-4303-BCA4-B1DB554E0BDC}" type="pres">
      <dgm:prSet presAssocID="{D455E6A9-3E63-4588-A873-EAF46ECC853B}" presName="node" presStyleLbl="node1" presStyleIdx="2" presStyleCnt="4" custLinFactY="100000" custLinFactNeighborX="-27308" custLinFactNeighborY="153612">
        <dgm:presLayoutVars>
          <dgm:bulletEnabled val="1"/>
        </dgm:presLayoutVars>
      </dgm:prSet>
      <dgm:spPr/>
    </dgm:pt>
    <dgm:pt modelId="{7DC47605-4DD0-4EAE-A39C-3BDD047D24A3}" type="pres">
      <dgm:prSet presAssocID="{658F03BD-43C9-4595-9DC4-D311D022CC86}" presName="sibTrans" presStyleLbl="sibTrans2D1" presStyleIdx="2" presStyleCnt="3" custAng="8405222" custLinFactY="-166184" custLinFactNeighborX="26449" custLinFactNeighborY="-200000"/>
      <dgm:spPr/>
    </dgm:pt>
    <dgm:pt modelId="{9E7AA06D-3189-4D4E-9828-91640C891805}" type="pres">
      <dgm:prSet presAssocID="{658F03BD-43C9-4595-9DC4-D311D022CC86}" presName="connectorText" presStyleLbl="sibTrans2D1" presStyleIdx="2" presStyleCnt="3"/>
      <dgm:spPr/>
    </dgm:pt>
    <dgm:pt modelId="{1F240067-FCF5-4E14-AB6E-4183A3DD1022}" type="pres">
      <dgm:prSet presAssocID="{380C7D54-C1EF-40B5-85C1-906DEE287BE5}" presName="node" presStyleLbl="node1" presStyleIdx="3" presStyleCnt="4" custLinFactX="-258320" custLinFactNeighborX="-300000" custLinFactNeighborY="-64913">
        <dgm:presLayoutVars>
          <dgm:bulletEnabled val="1"/>
        </dgm:presLayoutVars>
      </dgm:prSet>
      <dgm:spPr/>
    </dgm:pt>
  </dgm:ptLst>
  <dgm:cxnLst>
    <dgm:cxn modelId="{C5DB2909-6A08-4CC6-AC2A-6608B3525E30}" srcId="{6FBC5354-074A-4D1D-AD0A-A2715FAF3782}" destId="{D455E6A9-3E63-4588-A873-EAF46ECC853B}" srcOrd="2" destOrd="0" parTransId="{C45311F4-C728-4053-8A05-5274826F9BE1}" sibTransId="{658F03BD-43C9-4595-9DC4-D311D022CC86}"/>
    <dgm:cxn modelId="{29979416-7DCB-41A6-9B95-101D5FAAC904}" type="presOf" srcId="{C4DED252-F2D9-4788-8EB0-94A570B6D8CE}" destId="{0526CC4B-4240-445D-A072-21738CA393E8}" srcOrd="0" destOrd="0" presId="urn:microsoft.com/office/officeart/2005/8/layout/process1"/>
    <dgm:cxn modelId="{8894D21B-553E-42DD-9438-7C1F35EEB040}" type="presOf" srcId="{D3EFB64D-96F7-40CA-A70E-BFCB16718A6B}" destId="{2D531CD3-164E-4327-A7C1-F749EDD148C7}" srcOrd="1" destOrd="0" presId="urn:microsoft.com/office/officeart/2005/8/layout/process1"/>
    <dgm:cxn modelId="{9933E12D-A21C-48BC-8D82-16065FF4D9EC}" type="presOf" srcId="{D455E6A9-3E63-4588-A873-EAF46ECC853B}" destId="{C0965DD6-F65C-4303-BCA4-B1DB554E0BDC}" srcOrd="0" destOrd="0" presId="urn:microsoft.com/office/officeart/2005/8/layout/process1"/>
    <dgm:cxn modelId="{43760731-4FE6-420D-8797-9BA9F86466A7}" srcId="{6FBC5354-074A-4D1D-AD0A-A2715FAF3782}" destId="{380C7D54-C1EF-40B5-85C1-906DEE287BE5}" srcOrd="3" destOrd="0" parTransId="{C5FD17D1-0CCE-4F8B-9BF7-1A3B75A923C3}" sibTransId="{1991DCF2-D1DC-4BF1-87DD-88E12FFF904E}"/>
    <dgm:cxn modelId="{978C9540-7301-4F90-8778-244828074F0D}" type="presOf" srcId="{658F03BD-43C9-4595-9DC4-D311D022CC86}" destId="{9E7AA06D-3189-4D4E-9828-91640C891805}" srcOrd="1" destOrd="0" presId="urn:microsoft.com/office/officeart/2005/8/layout/process1"/>
    <dgm:cxn modelId="{72431444-02D1-41CF-A6FC-C11AF26A6A8A}" type="presOf" srcId="{658F03BD-43C9-4595-9DC4-D311D022CC86}" destId="{7DC47605-4DD0-4EAE-A39C-3BDD047D24A3}" srcOrd="0" destOrd="0" presId="urn:microsoft.com/office/officeart/2005/8/layout/process1"/>
    <dgm:cxn modelId="{13F74A66-1DEA-4F97-85CE-178F2B95D0EC}" srcId="{6FBC5354-074A-4D1D-AD0A-A2715FAF3782}" destId="{30FD15B1-2655-4851-82BD-1A6700A20991}" srcOrd="0" destOrd="0" parTransId="{74569E09-96CB-4902-94D3-937CD2060045}" sibTransId="{88EC2788-4A1A-4D58-8707-DFEF7C5B9627}"/>
    <dgm:cxn modelId="{AA4F3649-D904-4F7F-9A45-DEAA30AE1617}" type="presOf" srcId="{30FD15B1-2655-4851-82BD-1A6700A20991}" destId="{E123E347-DE2A-42DE-A2EF-B32949A2B8A6}" srcOrd="0" destOrd="0" presId="urn:microsoft.com/office/officeart/2005/8/layout/process1"/>
    <dgm:cxn modelId="{BF39FB83-BF1C-4F8B-92B4-0BD0E71A8E7A}" type="presOf" srcId="{88EC2788-4A1A-4D58-8707-DFEF7C5B9627}" destId="{28EE61CC-B702-4317-85BE-598F9A54D461}" srcOrd="1" destOrd="0" presId="urn:microsoft.com/office/officeart/2005/8/layout/process1"/>
    <dgm:cxn modelId="{AC7429B1-DBD4-4EC4-9A77-AEB9104D3C1E}" type="presOf" srcId="{6FBC5354-074A-4D1D-AD0A-A2715FAF3782}" destId="{2F73BC7A-79DA-449C-AD78-90F8F56F25D8}" srcOrd="0" destOrd="0" presId="urn:microsoft.com/office/officeart/2005/8/layout/process1"/>
    <dgm:cxn modelId="{B2715FC5-71BD-45E4-96D4-9664F3623B39}" type="presOf" srcId="{D3EFB64D-96F7-40CA-A70E-BFCB16718A6B}" destId="{14A75571-CC20-4407-B95E-53D779E3C1B2}" srcOrd="0" destOrd="0" presId="urn:microsoft.com/office/officeart/2005/8/layout/process1"/>
    <dgm:cxn modelId="{F54126C6-D0E2-460F-B8E6-0B055B89CD2C}" type="presOf" srcId="{88EC2788-4A1A-4D58-8707-DFEF7C5B9627}" destId="{EC735085-2A1E-4CAF-B149-DE4F33C0330E}" srcOrd="0" destOrd="0" presId="urn:microsoft.com/office/officeart/2005/8/layout/process1"/>
    <dgm:cxn modelId="{DCA0ECD7-5FC8-4402-8D1A-FA12F758CCF4}" srcId="{6FBC5354-074A-4D1D-AD0A-A2715FAF3782}" destId="{C4DED252-F2D9-4788-8EB0-94A570B6D8CE}" srcOrd="1" destOrd="0" parTransId="{42B06BCD-6F25-4E81-9837-2D56F5EA21A6}" sibTransId="{D3EFB64D-96F7-40CA-A70E-BFCB16718A6B}"/>
    <dgm:cxn modelId="{5FA63FDC-EF0D-4131-92B8-7177BE25B6FF}" type="presOf" srcId="{380C7D54-C1EF-40B5-85C1-906DEE287BE5}" destId="{1F240067-FCF5-4E14-AB6E-4183A3DD1022}" srcOrd="0" destOrd="0" presId="urn:microsoft.com/office/officeart/2005/8/layout/process1"/>
    <dgm:cxn modelId="{BC783020-6827-4D31-B9C6-BB7A38226A8C}" type="presParOf" srcId="{2F73BC7A-79DA-449C-AD78-90F8F56F25D8}" destId="{E123E347-DE2A-42DE-A2EF-B32949A2B8A6}" srcOrd="0" destOrd="0" presId="urn:microsoft.com/office/officeart/2005/8/layout/process1"/>
    <dgm:cxn modelId="{1C570EC2-F5E8-4839-8A01-94BB06BBB24B}" type="presParOf" srcId="{2F73BC7A-79DA-449C-AD78-90F8F56F25D8}" destId="{EC735085-2A1E-4CAF-B149-DE4F33C0330E}" srcOrd="1" destOrd="0" presId="urn:microsoft.com/office/officeart/2005/8/layout/process1"/>
    <dgm:cxn modelId="{D19479C4-054D-4745-BBD1-B895DE273E85}" type="presParOf" srcId="{EC735085-2A1E-4CAF-B149-DE4F33C0330E}" destId="{28EE61CC-B702-4317-85BE-598F9A54D461}" srcOrd="0" destOrd="0" presId="urn:microsoft.com/office/officeart/2005/8/layout/process1"/>
    <dgm:cxn modelId="{E184CB87-6AB7-4631-8D19-E99B00E7339E}" type="presParOf" srcId="{2F73BC7A-79DA-449C-AD78-90F8F56F25D8}" destId="{0526CC4B-4240-445D-A072-21738CA393E8}" srcOrd="2" destOrd="0" presId="urn:microsoft.com/office/officeart/2005/8/layout/process1"/>
    <dgm:cxn modelId="{4C76CDFA-E223-4A15-9DDF-6076E24B3B6C}" type="presParOf" srcId="{2F73BC7A-79DA-449C-AD78-90F8F56F25D8}" destId="{14A75571-CC20-4407-B95E-53D779E3C1B2}" srcOrd="3" destOrd="0" presId="urn:microsoft.com/office/officeart/2005/8/layout/process1"/>
    <dgm:cxn modelId="{CFDE3AD1-20F6-4EFF-9035-8969C90B6971}" type="presParOf" srcId="{14A75571-CC20-4407-B95E-53D779E3C1B2}" destId="{2D531CD3-164E-4327-A7C1-F749EDD148C7}" srcOrd="0" destOrd="0" presId="urn:microsoft.com/office/officeart/2005/8/layout/process1"/>
    <dgm:cxn modelId="{2FF393EE-994D-45BA-B558-6D245322DC95}" type="presParOf" srcId="{2F73BC7A-79DA-449C-AD78-90F8F56F25D8}" destId="{C0965DD6-F65C-4303-BCA4-B1DB554E0BDC}" srcOrd="4" destOrd="0" presId="urn:microsoft.com/office/officeart/2005/8/layout/process1"/>
    <dgm:cxn modelId="{6374E082-3CBE-4412-936E-5ED6CC409E28}" type="presParOf" srcId="{2F73BC7A-79DA-449C-AD78-90F8F56F25D8}" destId="{7DC47605-4DD0-4EAE-A39C-3BDD047D24A3}" srcOrd="5" destOrd="0" presId="urn:microsoft.com/office/officeart/2005/8/layout/process1"/>
    <dgm:cxn modelId="{56EF6F64-C38C-43B3-B07D-AC36EF65AF2C}" type="presParOf" srcId="{7DC47605-4DD0-4EAE-A39C-3BDD047D24A3}" destId="{9E7AA06D-3189-4D4E-9828-91640C891805}" srcOrd="0" destOrd="0" presId="urn:microsoft.com/office/officeart/2005/8/layout/process1"/>
    <dgm:cxn modelId="{C1903833-6678-4A16-A38D-871AD4395B0A}" type="presParOf" srcId="{2F73BC7A-79DA-449C-AD78-90F8F56F25D8}" destId="{1F240067-FCF5-4E14-AB6E-4183A3DD102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3D3C5-014B-41DF-A689-D54C6F04D3A9}">
      <dsp:nvSpPr>
        <dsp:cNvPr id="0" name=""/>
        <dsp:cNvSpPr/>
      </dsp:nvSpPr>
      <dsp:spPr>
        <a:xfrm>
          <a:off x="7090" y="0"/>
          <a:ext cx="2119340" cy="10604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OCS</a:t>
          </a:r>
        </a:p>
      </dsp:txBody>
      <dsp:txXfrm>
        <a:off x="38150" y="31060"/>
        <a:ext cx="2057220" cy="998330"/>
      </dsp:txXfrm>
    </dsp:sp>
    <dsp:sp modelId="{83B50C57-5623-431D-83FD-94C0BA8C8BC0}">
      <dsp:nvSpPr>
        <dsp:cNvPr id="0" name=""/>
        <dsp:cNvSpPr/>
      </dsp:nvSpPr>
      <dsp:spPr>
        <a:xfrm>
          <a:off x="2338365" y="267426"/>
          <a:ext cx="449300" cy="5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338365" y="372545"/>
        <a:ext cx="314510" cy="315358"/>
      </dsp:txXfrm>
    </dsp:sp>
    <dsp:sp modelId="{35B4A19E-48B3-4988-BAC5-4D0880CD0F39}">
      <dsp:nvSpPr>
        <dsp:cNvPr id="0" name=""/>
        <dsp:cNvSpPr/>
      </dsp:nvSpPr>
      <dsp:spPr>
        <a:xfrm>
          <a:off x="2974167" y="0"/>
          <a:ext cx="2119340" cy="10604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Local Agency</a:t>
          </a:r>
        </a:p>
      </dsp:txBody>
      <dsp:txXfrm>
        <a:off x="3005227" y="31060"/>
        <a:ext cx="2057220" cy="998330"/>
      </dsp:txXfrm>
    </dsp:sp>
    <dsp:sp modelId="{D30B199A-83D9-42BE-BD5B-D4C818A85F12}">
      <dsp:nvSpPr>
        <dsp:cNvPr id="0" name=""/>
        <dsp:cNvSpPr/>
      </dsp:nvSpPr>
      <dsp:spPr>
        <a:xfrm>
          <a:off x="5305441" y="267426"/>
          <a:ext cx="449300" cy="5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5305441" y="372545"/>
        <a:ext cx="314510" cy="315358"/>
      </dsp:txXfrm>
    </dsp:sp>
    <dsp:sp modelId="{5B5D8191-4530-4045-8CAC-D5C59C539654}">
      <dsp:nvSpPr>
        <dsp:cNvPr id="0" name=""/>
        <dsp:cNvSpPr/>
      </dsp:nvSpPr>
      <dsp:spPr>
        <a:xfrm>
          <a:off x="5941243" y="0"/>
          <a:ext cx="2119340" cy="106045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Sub-recipients </a:t>
          </a:r>
        </a:p>
      </dsp:txBody>
      <dsp:txXfrm>
        <a:off x="5972303" y="31060"/>
        <a:ext cx="2057220" cy="998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E347-DE2A-42DE-A2EF-B32949A2B8A6}">
      <dsp:nvSpPr>
        <dsp:cNvPr id="0" name=""/>
        <dsp:cNvSpPr/>
      </dsp:nvSpPr>
      <dsp:spPr>
        <a:xfrm>
          <a:off x="0" y="4521897"/>
          <a:ext cx="1494615" cy="8967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Participant </a:t>
          </a:r>
        </a:p>
      </dsp:txBody>
      <dsp:txXfrm>
        <a:off x="26265" y="4548162"/>
        <a:ext cx="1442085" cy="844239"/>
      </dsp:txXfrm>
    </dsp:sp>
    <dsp:sp modelId="{EC735085-2A1E-4CAF-B149-DE4F33C0330E}">
      <dsp:nvSpPr>
        <dsp:cNvPr id="0" name=""/>
        <dsp:cNvSpPr/>
      </dsp:nvSpPr>
      <dsp:spPr>
        <a:xfrm>
          <a:off x="1646156" y="4784949"/>
          <a:ext cx="321265" cy="370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646156" y="4859082"/>
        <a:ext cx="224886" cy="222398"/>
      </dsp:txXfrm>
    </dsp:sp>
    <dsp:sp modelId="{0526CC4B-4240-445D-A072-21738CA393E8}">
      <dsp:nvSpPr>
        <dsp:cNvPr id="0" name=""/>
        <dsp:cNvSpPr/>
      </dsp:nvSpPr>
      <dsp:spPr>
        <a:xfrm>
          <a:off x="2100777" y="4521897"/>
          <a:ext cx="1494615" cy="8967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Local Agency </a:t>
          </a:r>
        </a:p>
      </dsp:txBody>
      <dsp:txXfrm>
        <a:off x="2127042" y="4548162"/>
        <a:ext cx="1442085" cy="844239"/>
      </dsp:txXfrm>
    </dsp:sp>
    <dsp:sp modelId="{14A75571-CC20-4407-B95E-53D779E3C1B2}">
      <dsp:nvSpPr>
        <dsp:cNvPr id="0" name=""/>
        <dsp:cNvSpPr/>
      </dsp:nvSpPr>
      <dsp:spPr>
        <a:xfrm>
          <a:off x="3702815" y="4784949"/>
          <a:ext cx="227735" cy="370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3702815" y="4859082"/>
        <a:ext cx="159415" cy="222398"/>
      </dsp:txXfrm>
    </dsp:sp>
    <dsp:sp modelId="{C0965DD6-F65C-4303-BCA4-B1DB554E0BDC}">
      <dsp:nvSpPr>
        <dsp:cNvPr id="0" name=""/>
        <dsp:cNvSpPr/>
      </dsp:nvSpPr>
      <dsp:spPr>
        <a:xfrm>
          <a:off x="4025083" y="4521897"/>
          <a:ext cx="1494615" cy="8967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OCS</a:t>
          </a:r>
        </a:p>
      </dsp:txBody>
      <dsp:txXfrm>
        <a:off x="4051348" y="4548162"/>
        <a:ext cx="1442085" cy="844239"/>
      </dsp:txXfrm>
    </dsp:sp>
    <dsp:sp modelId="{7DC47605-4DD0-4EAE-A39C-3BDD047D24A3}">
      <dsp:nvSpPr>
        <dsp:cNvPr id="0" name=""/>
        <dsp:cNvSpPr/>
      </dsp:nvSpPr>
      <dsp:spPr>
        <a:xfrm rot="21600000">
          <a:off x="2659506" y="1976905"/>
          <a:ext cx="1607701" cy="3706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rot="-10800000">
        <a:off x="2659506" y="2051038"/>
        <a:ext cx="1496502" cy="222398"/>
      </dsp:txXfrm>
    </dsp:sp>
    <dsp:sp modelId="{1F240067-FCF5-4E14-AB6E-4183A3DD1022}">
      <dsp:nvSpPr>
        <dsp:cNvPr id="0" name=""/>
        <dsp:cNvSpPr/>
      </dsp:nvSpPr>
      <dsp:spPr>
        <a:xfrm>
          <a:off x="626374" y="1678828"/>
          <a:ext cx="1494615" cy="89676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Participant </a:t>
          </a:r>
        </a:p>
      </dsp:txBody>
      <dsp:txXfrm>
        <a:off x="652639" y="1705093"/>
        <a:ext cx="1442085" cy="8442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9" tIns="46579" rIns="93159" bIns="46579" rtlCol="0"/>
          <a:lstStyle>
            <a:lvl1pPr algn="l">
              <a:defRPr sz="1200"/>
            </a:lvl1pPr>
          </a:lstStyle>
          <a:p>
            <a:endParaRPr lang="en-US" dirty="0"/>
          </a:p>
        </p:txBody>
      </p:sp>
      <p:sp>
        <p:nvSpPr>
          <p:cNvPr id="3" name="Date Placeholder 2"/>
          <p:cNvSpPr>
            <a:spLocks noGrp="1"/>
          </p:cNvSpPr>
          <p:nvPr>
            <p:ph type="dt" sz="quarter" idx="1"/>
          </p:nvPr>
        </p:nvSpPr>
        <p:spPr>
          <a:xfrm>
            <a:off x="3970940" y="2"/>
            <a:ext cx="3037840" cy="466434"/>
          </a:xfrm>
          <a:prstGeom prst="rect">
            <a:avLst/>
          </a:prstGeom>
        </p:spPr>
        <p:txBody>
          <a:bodyPr vert="horz" lIns="93159" tIns="46579" rIns="93159" bIns="46579" rtlCol="0"/>
          <a:lstStyle>
            <a:lvl1pPr algn="r">
              <a:defRPr sz="1200"/>
            </a:lvl1pPr>
          </a:lstStyle>
          <a:p>
            <a:fld id="{19F37869-5DB3-48CA-BAFC-2808663B6B86}" type="datetimeFigureOut">
              <a:rPr lang="en-US" smtClean="0"/>
              <a:t>3/11/2019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59" tIns="46579" rIns="93159" bIns="465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6433"/>
          </a:xfrm>
          <a:prstGeom prst="rect">
            <a:avLst/>
          </a:prstGeom>
        </p:spPr>
        <p:txBody>
          <a:bodyPr vert="horz" lIns="93159" tIns="46579" rIns="93159" bIns="46579" rtlCol="0" anchor="b"/>
          <a:lstStyle>
            <a:lvl1pPr algn="r">
              <a:defRPr sz="1200"/>
            </a:lvl1pPr>
          </a:lstStyle>
          <a:p>
            <a:fld id="{6AAE1298-C7AE-435B-8C2A-C00710DA4B54}" type="slidenum">
              <a:rPr lang="en-US" smtClean="0"/>
              <a:t>‹#›</a:t>
            </a:fld>
            <a:endParaRPr lang="en-US" dirty="0"/>
          </a:p>
        </p:txBody>
      </p:sp>
    </p:spTree>
    <p:extLst>
      <p:ext uri="{BB962C8B-B14F-4D97-AF65-F5344CB8AC3E}">
        <p14:creationId xmlns:p14="http://schemas.microsoft.com/office/powerpoint/2010/main" val="1355159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319" cy="465242"/>
          </a:xfrm>
          <a:prstGeom prst="rect">
            <a:avLst/>
          </a:prstGeom>
        </p:spPr>
        <p:txBody>
          <a:bodyPr vert="horz" lIns="91420" tIns="45712" rIns="91420" bIns="45712" rtlCol="0"/>
          <a:lstStyle>
            <a:lvl1pPr algn="l">
              <a:defRPr sz="1200"/>
            </a:lvl1pPr>
          </a:lstStyle>
          <a:p>
            <a:endParaRPr lang="en-US" dirty="0"/>
          </a:p>
        </p:txBody>
      </p:sp>
      <p:sp>
        <p:nvSpPr>
          <p:cNvPr id="3" name="Date Placeholder 2"/>
          <p:cNvSpPr>
            <a:spLocks noGrp="1"/>
          </p:cNvSpPr>
          <p:nvPr>
            <p:ph type="dt" idx="1"/>
          </p:nvPr>
        </p:nvSpPr>
        <p:spPr>
          <a:xfrm>
            <a:off x="3970887" y="0"/>
            <a:ext cx="3038319" cy="465242"/>
          </a:xfrm>
          <a:prstGeom prst="rect">
            <a:avLst/>
          </a:prstGeom>
        </p:spPr>
        <p:txBody>
          <a:bodyPr vert="horz" lIns="91420" tIns="45712" rIns="91420" bIns="45712" rtlCol="0"/>
          <a:lstStyle>
            <a:lvl1pPr algn="r">
              <a:defRPr sz="1200"/>
            </a:lvl1pPr>
          </a:lstStyle>
          <a:p>
            <a:fld id="{E820DDDC-2F18-47FB-8335-7EF11DE98046}" type="datetimeFigureOut">
              <a:rPr lang="en-US" smtClean="0"/>
              <a:t>3/11/2019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20" tIns="45712" rIns="91420" bIns="45712" rtlCol="0" anchor="ctr"/>
          <a:lstStyle/>
          <a:p>
            <a:endParaRPr lang="en-US" dirty="0"/>
          </a:p>
        </p:txBody>
      </p:sp>
      <p:sp>
        <p:nvSpPr>
          <p:cNvPr id="5" name="Notes Placeholder 4"/>
          <p:cNvSpPr>
            <a:spLocks noGrp="1"/>
          </p:cNvSpPr>
          <p:nvPr>
            <p:ph type="body" sz="quarter" idx="3"/>
          </p:nvPr>
        </p:nvSpPr>
        <p:spPr>
          <a:xfrm>
            <a:off x="701519" y="4473472"/>
            <a:ext cx="5607362" cy="3660878"/>
          </a:xfrm>
          <a:prstGeom prst="rect">
            <a:avLst/>
          </a:prstGeom>
        </p:spPr>
        <p:txBody>
          <a:bodyPr vert="horz" lIns="91420" tIns="45712" rIns="91420"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1160"/>
            <a:ext cx="3038319" cy="465240"/>
          </a:xfrm>
          <a:prstGeom prst="rect">
            <a:avLst/>
          </a:prstGeom>
        </p:spPr>
        <p:txBody>
          <a:bodyPr vert="horz" lIns="91420" tIns="45712" rIns="91420" bIns="4571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887" y="8831160"/>
            <a:ext cx="3038319" cy="465240"/>
          </a:xfrm>
          <a:prstGeom prst="rect">
            <a:avLst/>
          </a:prstGeom>
        </p:spPr>
        <p:txBody>
          <a:bodyPr vert="horz" lIns="91420" tIns="45712" rIns="91420" bIns="45712" rtlCol="0" anchor="b"/>
          <a:lstStyle>
            <a:lvl1pPr algn="r">
              <a:defRPr sz="1200"/>
            </a:lvl1pPr>
          </a:lstStyle>
          <a:p>
            <a:fld id="{B1B38048-10BE-414E-AFF8-F00077758D26}" type="slidenum">
              <a:rPr lang="en-US" smtClean="0"/>
              <a:t>‹#›</a:t>
            </a:fld>
            <a:endParaRPr lang="en-US" dirty="0"/>
          </a:p>
        </p:txBody>
      </p:sp>
    </p:spTree>
    <p:extLst>
      <p:ext uri="{BB962C8B-B14F-4D97-AF65-F5344CB8AC3E}">
        <p14:creationId xmlns:p14="http://schemas.microsoft.com/office/powerpoint/2010/main" val="1152083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a:t>
            </a:r>
            <a:r>
              <a:rPr lang="en-US" baseline="0" dirty="0"/>
              <a:t> 2019 </a:t>
            </a:r>
            <a:r>
              <a:rPr lang="en-US" dirty="0"/>
              <a:t>Food</a:t>
            </a:r>
            <a:r>
              <a:rPr lang="en-US" baseline="0" dirty="0"/>
              <a:t> Programs Civil Rights Training. </a:t>
            </a:r>
          </a:p>
          <a:p>
            <a:endParaRPr lang="en-US" baseline="0" dirty="0"/>
          </a:p>
          <a:p>
            <a:r>
              <a:rPr lang="en-US" baseline="0" dirty="0"/>
              <a:t>The Office of Community Services (OCS), manages a wide array of programs to improve the </a:t>
            </a:r>
            <a:r>
              <a:rPr lang="en-US" dirty="0"/>
              <a:t>economic self-sufficiency of Hawaii’s low-income populations which include immigrants, migrants, refugees and seniors.  </a:t>
            </a:r>
          </a:p>
          <a:p>
            <a:endParaRPr lang="en-US" dirty="0"/>
          </a:p>
          <a:p>
            <a:r>
              <a:rPr lang="en-US" dirty="0"/>
              <a:t>Thank you to all of you for your contributions to administer these programs.  </a:t>
            </a:r>
          </a:p>
        </p:txBody>
      </p:sp>
      <p:sp>
        <p:nvSpPr>
          <p:cNvPr id="4" name="Slide Number Placeholder 3"/>
          <p:cNvSpPr>
            <a:spLocks noGrp="1"/>
          </p:cNvSpPr>
          <p:nvPr>
            <p:ph type="sldNum" sz="quarter" idx="10"/>
          </p:nvPr>
        </p:nvSpPr>
        <p:spPr/>
        <p:txBody>
          <a:bodyPr/>
          <a:lstStyle/>
          <a:p>
            <a:fld id="{B1B38048-10BE-414E-AFF8-F00077758D26}" type="slidenum">
              <a:rPr lang="en-US" smtClean="0"/>
              <a:t>1</a:t>
            </a:fld>
            <a:endParaRPr lang="en-US" dirty="0"/>
          </a:p>
        </p:txBody>
      </p:sp>
    </p:spTree>
    <p:extLst>
      <p:ext uri="{BB962C8B-B14F-4D97-AF65-F5344CB8AC3E}">
        <p14:creationId xmlns:p14="http://schemas.microsoft.com/office/powerpoint/2010/main" val="3502238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The third method of public notification involves alternate forms of notification.  All</a:t>
            </a:r>
            <a:r>
              <a:rPr lang="en-US" baseline="0" dirty="0"/>
              <a:t> of the food programs that we administer include an eligible population of “Kupuna” and may include persons with disabilities.</a:t>
            </a:r>
          </a:p>
          <a:p>
            <a:pPr defTabSz="914213">
              <a:defRPr/>
            </a:pPr>
            <a:endParaRPr lang="en-US" baseline="0" dirty="0"/>
          </a:p>
          <a:p>
            <a:pPr defTabSz="914213">
              <a:defRPr/>
            </a:pPr>
            <a:r>
              <a:rPr lang="en-US" baseline="0" dirty="0"/>
              <a:t>Information on program availability, including web-based information, must also be provided in alternative formats for persons with disabilities. </a:t>
            </a:r>
          </a:p>
          <a:p>
            <a:pPr defTabSz="914213">
              <a:defRPr/>
            </a:pPr>
            <a:endParaRPr lang="en-US" baseline="0" dirty="0"/>
          </a:p>
          <a:p>
            <a:pPr defTabSz="914213">
              <a:defRPr/>
            </a:pPr>
            <a:r>
              <a:rPr lang="en-US" baseline="0" dirty="0"/>
              <a:t>This table offers methods that may be implemented to address this requirement. </a:t>
            </a:r>
          </a:p>
        </p:txBody>
      </p:sp>
      <p:sp>
        <p:nvSpPr>
          <p:cNvPr id="4" name="Slide Number Placeholder 3"/>
          <p:cNvSpPr>
            <a:spLocks noGrp="1"/>
          </p:cNvSpPr>
          <p:nvPr>
            <p:ph type="sldNum" sz="quarter" idx="10"/>
          </p:nvPr>
        </p:nvSpPr>
        <p:spPr/>
        <p:txBody>
          <a:bodyPr/>
          <a:lstStyle/>
          <a:p>
            <a:fld id="{B1B38048-10BE-414E-AFF8-F00077758D26}" type="slidenum">
              <a:rPr lang="en-US" smtClean="0"/>
              <a:t>10</a:t>
            </a:fld>
            <a:endParaRPr lang="en-US" dirty="0"/>
          </a:p>
        </p:txBody>
      </p:sp>
    </p:spTree>
    <p:extLst>
      <p:ext uri="{BB962C8B-B14F-4D97-AF65-F5344CB8AC3E}">
        <p14:creationId xmlns:p14="http://schemas.microsoft.com/office/powerpoint/2010/main" val="382012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The fourth method of public notification requires that all USDA program informational materials provided to the public, including websites, must contain the full USDA non-discrimination statement as seen on this slide.</a:t>
            </a:r>
          </a:p>
          <a:p>
            <a:endParaRPr lang="en-US" dirty="0"/>
          </a:p>
          <a:p>
            <a:r>
              <a:rPr lang="en-US" dirty="0"/>
              <a:t>At a minimum the full non-discrimination statement should be on application forms, notifications of eligibility or ineligibility, notices of adverse action forms, program homepages, and public information including program literature. </a:t>
            </a:r>
          </a:p>
        </p:txBody>
      </p:sp>
      <p:sp>
        <p:nvSpPr>
          <p:cNvPr id="4" name="Slide Number Placeholder 3"/>
          <p:cNvSpPr>
            <a:spLocks noGrp="1"/>
          </p:cNvSpPr>
          <p:nvPr>
            <p:ph type="sldNum" sz="quarter" idx="10"/>
          </p:nvPr>
        </p:nvSpPr>
        <p:spPr/>
        <p:txBody>
          <a:bodyPr/>
          <a:lstStyle/>
          <a:p>
            <a:fld id="{B1B38048-10BE-414E-AFF8-F00077758D26}" type="slidenum">
              <a:rPr lang="en-US" smtClean="0"/>
              <a:t>11</a:t>
            </a:fld>
            <a:endParaRPr lang="en-US" dirty="0"/>
          </a:p>
        </p:txBody>
      </p:sp>
    </p:spTree>
    <p:extLst>
      <p:ext uri="{BB962C8B-B14F-4D97-AF65-F5344CB8AC3E}">
        <p14:creationId xmlns:p14="http://schemas.microsoft.com/office/powerpoint/2010/main" val="4202749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If the material is too small to permit the full non discrimination statement, the material </a:t>
            </a:r>
            <a:r>
              <a:rPr lang="en-US" u="sng" dirty="0"/>
              <a:t>must</a:t>
            </a:r>
            <a:r>
              <a:rPr lang="en-US" dirty="0"/>
              <a:t>, at a minimum, include the shortened version of the non discrimination statement that states “ This institution is an equal opportunity provider.”</a:t>
            </a:r>
          </a:p>
          <a:p>
            <a:pPr defTabSz="914213">
              <a:defRPr/>
            </a:pPr>
            <a:endParaRPr lang="en-US" dirty="0"/>
          </a:p>
          <a:p>
            <a:pPr defTabSz="914213">
              <a:defRPr/>
            </a:pPr>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12</a:t>
            </a:fld>
            <a:endParaRPr lang="en-US" dirty="0"/>
          </a:p>
        </p:txBody>
      </p:sp>
    </p:spTree>
    <p:extLst>
      <p:ext uri="{BB962C8B-B14F-4D97-AF65-F5344CB8AC3E}">
        <p14:creationId xmlns:p14="http://schemas.microsoft.com/office/powerpoint/2010/main" val="422240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required</a:t>
            </a:r>
            <a:r>
              <a:rPr lang="en-US" baseline="0" dirty="0"/>
              <a:t> method of public notification requires that all photos and images used on program informational material must convey equal opportunity.  </a:t>
            </a:r>
            <a:r>
              <a:rPr lang="en-US" b="0" baseline="0" dirty="0"/>
              <a:t>Equal opportunity may be defined as diversification and neutrality.</a:t>
            </a:r>
            <a:endParaRPr lang="en-US" b="0" dirty="0"/>
          </a:p>
        </p:txBody>
      </p:sp>
      <p:sp>
        <p:nvSpPr>
          <p:cNvPr id="4" name="Slide Number Placeholder 3"/>
          <p:cNvSpPr>
            <a:spLocks noGrp="1"/>
          </p:cNvSpPr>
          <p:nvPr>
            <p:ph type="sldNum" sz="quarter" idx="10"/>
          </p:nvPr>
        </p:nvSpPr>
        <p:spPr/>
        <p:txBody>
          <a:bodyPr/>
          <a:lstStyle/>
          <a:p>
            <a:fld id="{B1B38048-10BE-414E-AFF8-F00077758D26}" type="slidenum">
              <a:rPr lang="en-US" smtClean="0"/>
              <a:t>13</a:t>
            </a:fld>
            <a:endParaRPr lang="en-US" dirty="0"/>
          </a:p>
        </p:txBody>
      </p:sp>
    </p:spTree>
    <p:extLst>
      <p:ext uri="{BB962C8B-B14F-4D97-AF65-F5344CB8AC3E}">
        <p14:creationId xmlns:p14="http://schemas.microsoft.com/office/powerpoint/2010/main" val="2493059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3</a:t>
            </a:r>
            <a:r>
              <a:rPr lang="en-US" baseline="30000" dirty="0"/>
              <a:t>rd</a:t>
            </a:r>
            <a:r>
              <a:rPr lang="en-US" baseline="0" dirty="0"/>
              <a:t> topic of todays training is reasonable accommodations for persons with disabilities.</a:t>
            </a:r>
          </a:p>
          <a:p>
            <a:endParaRPr lang="en-US" baseline="0" dirty="0"/>
          </a:p>
          <a:p>
            <a:r>
              <a:rPr lang="en-US" baseline="0" dirty="0"/>
              <a:t>With our efforts to</a:t>
            </a:r>
            <a:r>
              <a:rPr lang="en-US" u="none" baseline="0" dirty="0"/>
              <a:t> inform </a:t>
            </a:r>
            <a:r>
              <a:rPr lang="en-US" baseline="0" dirty="0"/>
              <a:t>eligible populations of our programs, we want to also ensure that participants can </a:t>
            </a:r>
            <a:r>
              <a:rPr lang="en-US" u="sng" baseline="0" dirty="0"/>
              <a:t>physically</a:t>
            </a:r>
            <a:r>
              <a:rPr lang="en-US" u="none" baseline="0" dirty="0"/>
              <a:t> access</a:t>
            </a:r>
            <a:r>
              <a:rPr lang="en-US" baseline="0" dirty="0"/>
              <a:t> their program benefits. </a:t>
            </a:r>
          </a:p>
          <a:p>
            <a:endParaRPr lang="en-US" baseline="0" dirty="0"/>
          </a:p>
          <a:p>
            <a:r>
              <a:rPr lang="en-US" baseline="0" dirty="0"/>
              <a:t>Program facilities and distribution sites should be sufficiently staffed to provide assistance to those who need assistance and be accessible by public transportation </a:t>
            </a:r>
            <a:r>
              <a:rPr lang="en-US" u="none" baseline="0" dirty="0"/>
              <a:t>and i</a:t>
            </a:r>
            <a:r>
              <a:rPr lang="en-US" baseline="0" dirty="0"/>
              <a:t>n compliance with the American’s with Disabilities Act requirements. </a:t>
            </a:r>
          </a:p>
          <a:p>
            <a:endParaRPr lang="en-US" baseline="0" dirty="0"/>
          </a:p>
          <a:p>
            <a:r>
              <a:rPr lang="en-US" baseline="0" dirty="0"/>
              <a:t>All programs should also offer participants the option to designate a proxy if they are physically unable to collect their benefits themselves.</a:t>
            </a:r>
          </a:p>
          <a:p>
            <a:endParaRPr lang="en-US" baseline="0" dirty="0"/>
          </a:p>
        </p:txBody>
      </p:sp>
      <p:sp>
        <p:nvSpPr>
          <p:cNvPr id="4" name="Slide Number Placeholder 3"/>
          <p:cNvSpPr>
            <a:spLocks noGrp="1"/>
          </p:cNvSpPr>
          <p:nvPr>
            <p:ph type="sldNum" sz="quarter" idx="10"/>
          </p:nvPr>
        </p:nvSpPr>
        <p:spPr/>
        <p:txBody>
          <a:bodyPr/>
          <a:lstStyle/>
          <a:p>
            <a:fld id="{B1B38048-10BE-414E-AFF8-F00077758D26}" type="slidenum">
              <a:rPr lang="en-US" smtClean="0"/>
              <a:t>14</a:t>
            </a:fld>
            <a:endParaRPr lang="en-US" dirty="0"/>
          </a:p>
        </p:txBody>
      </p:sp>
    </p:spTree>
    <p:extLst>
      <p:ext uri="{BB962C8B-B14F-4D97-AF65-F5344CB8AC3E}">
        <p14:creationId xmlns:p14="http://schemas.microsoft.com/office/powerpoint/2010/main" val="131161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The 4</a:t>
            </a:r>
            <a:r>
              <a:rPr lang="en-US" baseline="30000" dirty="0"/>
              <a:t>th</a:t>
            </a:r>
            <a:r>
              <a:rPr lang="en-US" dirty="0"/>
              <a:t> topic is language  assistance. </a:t>
            </a:r>
          </a:p>
          <a:p>
            <a:pPr defTabSz="914213">
              <a:defRPr/>
            </a:pPr>
            <a:endParaRPr lang="en-US" dirty="0"/>
          </a:p>
          <a:p>
            <a:pPr defTabSz="914213">
              <a:defRPr/>
            </a:pPr>
            <a:r>
              <a:rPr lang="en-US" dirty="0"/>
              <a:t>Hawaii is the “melting pot” of cultures and languages, resulting in an abundance of Limited English Proficiency persons. Limited English proficiency persons are defined as individuals who have a limited ability to read, speak, write, or understand English. </a:t>
            </a:r>
          </a:p>
          <a:p>
            <a:endParaRPr lang="en-US" dirty="0"/>
          </a:p>
          <a:p>
            <a:pPr defTabSz="914213">
              <a:defRPr/>
            </a:pPr>
            <a:r>
              <a:rPr lang="en-US" dirty="0"/>
              <a:t>Title VI of the Civil Rights Act of 1964 prohibits recipients of federal financial assistance from discriminating against or otherwise excluding individuals on the basis of race, color, or national origin in any of their activities. Title VI and its regulations require state agencies, local agencies, or other sub recipients to take reasonable steps to assure “meaningful” access to the information and services they provide. What constitutes reasonable steps to assure meaningful access will be contingent on a number of factors including but not limited to these 4 factors.</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B1B38048-10BE-414E-AFF8-F00077758D26}" type="slidenum">
              <a:rPr lang="en-US" smtClean="0"/>
              <a:t>15</a:t>
            </a:fld>
            <a:endParaRPr lang="en-US" dirty="0"/>
          </a:p>
        </p:txBody>
      </p:sp>
    </p:spTree>
    <p:extLst>
      <p:ext uri="{BB962C8B-B14F-4D97-AF65-F5344CB8AC3E}">
        <p14:creationId xmlns:p14="http://schemas.microsoft.com/office/powerpoint/2010/main" val="300256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acknowledge that language assistance can be costly. To address reducing costs, USDA  suggests using these three cost-effective methods.   If language assistance issues arise in any of your programs, please let your OCS program specialist know and we will do our best to assist you.</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16</a:t>
            </a:fld>
            <a:endParaRPr lang="en-US" dirty="0"/>
          </a:p>
        </p:txBody>
      </p:sp>
    </p:spTree>
    <p:extLst>
      <p:ext uri="{BB962C8B-B14F-4D97-AF65-F5344CB8AC3E}">
        <p14:creationId xmlns:p14="http://schemas.microsoft.com/office/powerpoint/2010/main" val="169938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5</a:t>
            </a:r>
            <a:r>
              <a:rPr lang="en-US" baseline="30000" dirty="0"/>
              <a:t>th</a:t>
            </a:r>
            <a:r>
              <a:rPr lang="en-US" dirty="0"/>
              <a:t> topic of todays training is the collection and use of racial and ethic data.  </a:t>
            </a:r>
          </a:p>
          <a:p>
            <a:endParaRPr lang="en-US" dirty="0"/>
          </a:p>
          <a:p>
            <a:r>
              <a:rPr lang="en-US" dirty="0"/>
              <a:t>Local agencies are required to obtain and maintain racial and ethnic data on eligible applicants and participants for CSFP and the Seniors Farmers’ Market Nutrition Program.  The data is used by the USDA to determine how effectively programs are in reaching the eligible populations and identify areas where additional outreach is needed. </a:t>
            </a:r>
          </a:p>
          <a:p>
            <a:endParaRPr lang="en-US" dirty="0"/>
          </a:p>
          <a:p>
            <a:r>
              <a:rPr lang="en-US" dirty="0"/>
              <a:t>Local agencies must ensure that the collected data is retained for 3 years, maintained under safeguards that restrict access only to authorized personnel, and will be submitted to the USDA upon request.</a:t>
            </a:r>
          </a:p>
          <a:p>
            <a:endParaRPr lang="en-US" dirty="0"/>
          </a:p>
          <a:p>
            <a:r>
              <a:rPr lang="en-US" dirty="0"/>
              <a:t>For CSFP each local agency must submit a form FNS-191 by July 1</a:t>
            </a:r>
            <a:r>
              <a:rPr lang="en-US" baseline="30000" dirty="0"/>
              <a:t>st</a:t>
            </a:r>
            <a:r>
              <a:rPr lang="en-US" dirty="0"/>
              <a:t> each year reporting information on participants who received a food box in April of that program year. </a:t>
            </a:r>
          </a:p>
          <a:p>
            <a:endParaRPr lang="en-US" dirty="0"/>
          </a:p>
          <a:p>
            <a:r>
              <a:rPr lang="en-US" dirty="0"/>
              <a:t>For the Seniors</a:t>
            </a:r>
            <a:r>
              <a:rPr lang="en-US" baseline="0" dirty="0"/>
              <a:t> Farmers’ Market Nutrition Program, this data will be submitted with monthly program reports by submitting a copy of the local agency’s updated participant and coupon distribution log. </a:t>
            </a:r>
            <a:endParaRPr lang="en-US" dirty="0"/>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17</a:t>
            </a:fld>
            <a:endParaRPr lang="en-US" dirty="0"/>
          </a:p>
        </p:txBody>
      </p:sp>
    </p:spTree>
    <p:extLst>
      <p:ext uri="{BB962C8B-B14F-4D97-AF65-F5344CB8AC3E}">
        <p14:creationId xmlns:p14="http://schemas.microsoft.com/office/powerpoint/2010/main" val="206131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The collection of racial and ethnic data needs to be done at the time that a participant is certified as eligible to participate in the program and is collected on the application form when participants apply for CSFP and the Seniors Farmer’s Market Nutrition Program benefits.   The collection of racial and ethic data is not required for TEFAP.</a:t>
            </a:r>
          </a:p>
          <a:p>
            <a:endParaRPr lang="en-US" dirty="0"/>
          </a:p>
          <a:p>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18</a:t>
            </a:fld>
            <a:endParaRPr lang="en-US" dirty="0"/>
          </a:p>
        </p:txBody>
      </p:sp>
    </p:spTree>
    <p:extLst>
      <p:ext uri="{BB962C8B-B14F-4D97-AF65-F5344CB8AC3E}">
        <p14:creationId xmlns:p14="http://schemas.microsoft.com/office/powerpoint/2010/main" val="3893870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b="0" baseline="0" dirty="0"/>
              <a:t>In collecting this data, if a participant does not want to share their racial or ethnic information, a frontline staff or volunteer may make a visual observation of the participant and fill in the information on the application. </a:t>
            </a:r>
            <a:endParaRPr lang="en-US" b="0" dirty="0"/>
          </a:p>
          <a:p>
            <a:endParaRPr lang="en-US" dirty="0"/>
          </a:p>
          <a:p>
            <a:endParaRPr lang="en-US" sz="1600" dirty="0"/>
          </a:p>
          <a:p>
            <a:endParaRPr lang="en-US" dirty="0"/>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19</a:t>
            </a:fld>
            <a:endParaRPr lang="en-US" dirty="0"/>
          </a:p>
        </p:txBody>
      </p:sp>
    </p:spTree>
    <p:extLst>
      <p:ext uri="{BB962C8B-B14F-4D97-AF65-F5344CB8AC3E}">
        <p14:creationId xmlns:p14="http://schemas.microsoft.com/office/powerpoint/2010/main" val="117722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 OCS, in partnership with the United States Department of Agriculture (USDA), Food and Nutrition Service (FNS), administer these three (3) food programs to provide food assistance to Hawaii’s low income populations.</a:t>
            </a:r>
          </a:p>
          <a:p>
            <a:endParaRPr lang="en-US" sz="1100" dirty="0"/>
          </a:p>
          <a:p>
            <a:pPr defTabSz="914213">
              <a:defRPr/>
            </a:pPr>
            <a:r>
              <a:rPr lang="en-US" sz="1100" dirty="0"/>
              <a:t>The Commodity Supplemental Food Program (CSFP), improves the health of elderly people by providing participants with a box of nutritious USDA foods. </a:t>
            </a:r>
          </a:p>
          <a:p>
            <a:pPr defTabSz="914213">
              <a:defRPr/>
            </a:pPr>
            <a:r>
              <a:rPr lang="en-US" sz="1100" dirty="0"/>
              <a:t> </a:t>
            </a:r>
          </a:p>
          <a:p>
            <a:pPr defTabSz="914213">
              <a:defRPr/>
            </a:pPr>
            <a:r>
              <a:rPr lang="en-US" sz="1100" dirty="0"/>
              <a:t>The Emergency Food Assistance Program (TEFAP), helps supplement the diets of low-income Americans, including elderly, at no cost through food pantries and soup kitchens. There are approximately 90 products that are distributed through this program. </a:t>
            </a:r>
          </a:p>
          <a:p>
            <a:pPr defTabSz="914213">
              <a:defRPr/>
            </a:pPr>
            <a:endParaRPr lang="en-US" sz="1100" dirty="0"/>
          </a:p>
          <a:p>
            <a:r>
              <a:rPr lang="en-US" sz="1100" dirty="0"/>
              <a:t>The Seniors Farmers Market Nutrition Program provides eligible  low-income seniors with $50 in coupons that may be used to purchase eligible locally grown fruits, vegetables, herbs, and honey.</a:t>
            </a:r>
          </a:p>
        </p:txBody>
      </p:sp>
      <p:sp>
        <p:nvSpPr>
          <p:cNvPr id="4" name="Slide Number Placeholder 3"/>
          <p:cNvSpPr>
            <a:spLocks noGrp="1"/>
          </p:cNvSpPr>
          <p:nvPr>
            <p:ph type="sldNum" sz="quarter" idx="10"/>
          </p:nvPr>
        </p:nvSpPr>
        <p:spPr/>
        <p:txBody>
          <a:bodyPr/>
          <a:lstStyle/>
          <a:p>
            <a:fld id="{B1B38048-10BE-414E-AFF8-F00077758D26}" type="slidenum">
              <a:rPr lang="en-US" smtClean="0"/>
              <a:t>2</a:t>
            </a:fld>
            <a:endParaRPr lang="en-US" dirty="0"/>
          </a:p>
        </p:txBody>
      </p:sp>
    </p:spTree>
    <p:extLst>
      <p:ext uri="{BB962C8B-B14F-4D97-AF65-F5344CB8AC3E}">
        <p14:creationId xmlns:p14="http://schemas.microsoft.com/office/powerpoint/2010/main" val="2014391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dirty="0"/>
              <a:t>The next topic for todays training is discrimination complaints and conflict resolution.</a:t>
            </a:r>
          </a:p>
          <a:p>
            <a:pPr marL="0" lvl="1"/>
            <a:endParaRPr lang="en-US" dirty="0"/>
          </a:p>
          <a:p>
            <a:pPr marL="0" lvl="1"/>
            <a:r>
              <a:rPr lang="en-US" dirty="0"/>
              <a:t>One of the goals of</a:t>
            </a:r>
            <a:r>
              <a:rPr lang="en-US" b="1" dirty="0"/>
              <a:t> this civil rights training is to prevent discrimination complaints. </a:t>
            </a:r>
            <a:r>
              <a:rPr lang="en-US" dirty="0"/>
              <a:t>Any person or representative alleging discrimination based on a prohibited basis has the right to file a complaint within 180 days of the alleged discriminatory action. Complaints may be written or verbal and may be anonymous.  A separate civil rights complaint log shall be maintained by the local agencies or sub recipients if applicable.  Complaints including verbal ones should include as much information as can practically be obtained and should be passed along to OCS immediately. Confidentiality is extremely important and must be maintained.  Any information provided by complainants should be kept as confidential as possible.</a:t>
            </a:r>
            <a:endParaRPr lang="en-US" b="1" dirty="0"/>
          </a:p>
          <a:p>
            <a:pPr lvl="1"/>
            <a:endParaRPr lang="en-US" dirty="0"/>
          </a:p>
          <a:p>
            <a:pPr hangingPunct="0"/>
            <a:r>
              <a:rPr lang="en-US" dirty="0"/>
              <a:t>There are 2 methods by which a complaint may be made.  Complaints may either be submitted directly to the USDA or to the local agency. </a:t>
            </a:r>
          </a:p>
        </p:txBody>
      </p:sp>
      <p:sp>
        <p:nvSpPr>
          <p:cNvPr id="4" name="Slide Number Placeholder 3"/>
          <p:cNvSpPr>
            <a:spLocks noGrp="1"/>
          </p:cNvSpPr>
          <p:nvPr>
            <p:ph type="sldNum" sz="quarter" idx="10"/>
          </p:nvPr>
        </p:nvSpPr>
        <p:spPr/>
        <p:txBody>
          <a:bodyPr/>
          <a:lstStyle/>
          <a:p>
            <a:fld id="{B1B38048-10BE-414E-AFF8-F00077758D26}" type="slidenum">
              <a:rPr lang="en-US" smtClean="0"/>
              <a:t>20</a:t>
            </a:fld>
            <a:endParaRPr lang="en-US" dirty="0"/>
          </a:p>
        </p:txBody>
      </p:sp>
    </p:spTree>
    <p:extLst>
      <p:ext uri="{BB962C8B-B14F-4D97-AF65-F5344CB8AC3E}">
        <p14:creationId xmlns:p14="http://schemas.microsoft.com/office/powerpoint/2010/main" val="26477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complainant may to exercise his or her right to file a complaint directly to USDA. </a:t>
            </a:r>
          </a:p>
          <a:p>
            <a:endParaRPr lang="en-US" dirty="0"/>
          </a:p>
          <a:p>
            <a:r>
              <a:rPr lang="en-US" dirty="0"/>
              <a:t>The discrimination complaint procedure is listed on the “And Justice For All” poster. </a:t>
            </a:r>
          </a:p>
          <a:p>
            <a:endParaRPr lang="en-US" dirty="0"/>
          </a:p>
          <a:p>
            <a:r>
              <a:rPr lang="en-US" dirty="0"/>
              <a:t>In this process, either the USDA headquarters, regional, or state office of civil rights will determine how the discrimination complaint will be handled and the corrective action that must be taken. </a:t>
            </a:r>
          </a:p>
          <a:p>
            <a:endParaRPr lang="en-US" dirty="0"/>
          </a:p>
          <a:p>
            <a:r>
              <a:rPr lang="en-US" dirty="0"/>
              <a:t>Local agencies and sub-recipients are required to inform all participants of their right to file a complaint to the USDA.</a:t>
            </a:r>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21</a:t>
            </a:fld>
            <a:endParaRPr lang="en-US" dirty="0"/>
          </a:p>
        </p:txBody>
      </p:sp>
    </p:spTree>
    <p:extLst>
      <p:ext uri="{BB962C8B-B14F-4D97-AF65-F5344CB8AC3E}">
        <p14:creationId xmlns:p14="http://schemas.microsoft.com/office/powerpoint/2010/main" val="2733625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dirty="0"/>
              <a:t>A complaint may also be submitted to the local agency.  If a program participant shares a concern regarding an incident alleging discrimination at the local level, the agency should  follow these steps in processing the complaint.  If a local agency receives a complaint regarding discrimination, the local agency staff must immediately investigate the claim.  The investigation shall include correspondence with the claimant and any or all other parties involved.  The local agency should immediately notify OCS of the complaint, the results of the investigation, and if appropriate, set forth a course of action to be taken within a reasonable timeframe.  </a:t>
            </a:r>
          </a:p>
          <a:p>
            <a:pPr hangingPunct="0"/>
            <a:endParaRPr lang="en-US" dirty="0"/>
          </a:p>
          <a:p>
            <a:pPr hangingPunct="0"/>
            <a:r>
              <a:rPr lang="en-US" dirty="0"/>
              <a:t>Local agencies are highly encouraged to resolve issues at the lowest possible level and as expeditiously as possible.</a:t>
            </a:r>
            <a:r>
              <a:rPr lang="en-US" b="1" dirty="0"/>
              <a:t>  </a:t>
            </a:r>
            <a:r>
              <a:rPr lang="en-US" dirty="0"/>
              <a:t>If the local agency needs OCS’s assistance to resolve the issue, please do not hesitate to inform us. </a:t>
            </a:r>
          </a:p>
          <a:p>
            <a:pPr defTabSz="914213">
              <a:defRPr/>
            </a:pPr>
            <a:endParaRPr lang="en-US" dirty="0"/>
          </a:p>
          <a:p>
            <a:pPr defTabSz="914213">
              <a:defRPr/>
            </a:pPr>
            <a:r>
              <a:rPr lang="en-US" dirty="0"/>
              <a:t>A record of all complaints and corrective actions </a:t>
            </a:r>
            <a:r>
              <a:rPr lang="en-US" u="sng" dirty="0"/>
              <a:t>must</a:t>
            </a:r>
            <a:r>
              <a:rPr lang="en-US" dirty="0"/>
              <a:t> be submitted through program reports.  </a:t>
            </a:r>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22</a:t>
            </a:fld>
            <a:endParaRPr lang="en-US" dirty="0"/>
          </a:p>
        </p:txBody>
      </p:sp>
    </p:spTree>
    <p:extLst>
      <p:ext uri="{BB962C8B-B14F-4D97-AF65-F5344CB8AC3E}">
        <p14:creationId xmlns:p14="http://schemas.microsoft.com/office/powerpoint/2010/main" val="358816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complaint, regardless of whether it expressly involved discrimination may imply civil rights noncompliance. Local agencies are encouraged to handle all complaints with an open mind, remain calm, be responsive, maintain professionalism and courtesy at all times, and work  quickly to find a solution acceptable to all parties.</a:t>
            </a:r>
          </a:p>
          <a:p>
            <a:endParaRPr lang="en-US" baseline="0" dirty="0"/>
          </a:p>
          <a:p>
            <a:r>
              <a:rPr lang="en-US" dirty="0"/>
              <a:t>Retaliation for making a complaint is also prohibited.  Retaliatory behavior may result in a finding of discriminatory retaliation even if the original complaint filed by the individual is found to be baseless.  Retaliation means negative treatment of someone because they complained about discrimination or testified as a witness in an investigation.  Retaliation may involve a denial of service, harassment, intimidation, or other actions or omissions.</a:t>
            </a:r>
          </a:p>
          <a:p>
            <a:endParaRPr lang="en-US" dirty="0"/>
          </a:p>
          <a:p>
            <a:r>
              <a:rPr lang="en-US" baseline="0" dirty="0"/>
              <a:t>The underlying mission for each of the programs that you help to administer is to serve and assist eligible populations.  To be able to carry out this mission you need to be open to hearing concerns and suggestions.</a:t>
            </a:r>
          </a:p>
        </p:txBody>
      </p:sp>
      <p:sp>
        <p:nvSpPr>
          <p:cNvPr id="4" name="Slide Number Placeholder 3"/>
          <p:cNvSpPr>
            <a:spLocks noGrp="1"/>
          </p:cNvSpPr>
          <p:nvPr>
            <p:ph type="sldNum" sz="quarter" idx="10"/>
          </p:nvPr>
        </p:nvSpPr>
        <p:spPr/>
        <p:txBody>
          <a:bodyPr/>
          <a:lstStyle/>
          <a:p>
            <a:fld id="{B1B38048-10BE-414E-AFF8-F00077758D26}" type="slidenum">
              <a:rPr lang="en-US" smtClean="0"/>
              <a:t>23</a:t>
            </a:fld>
            <a:endParaRPr lang="en-US" dirty="0"/>
          </a:p>
        </p:txBody>
      </p:sp>
    </p:spTree>
    <p:extLst>
      <p:ext uri="{BB962C8B-B14F-4D97-AF65-F5344CB8AC3E}">
        <p14:creationId xmlns:p14="http://schemas.microsoft.com/office/powerpoint/2010/main" val="122721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next topic is civil rights compliance r</a:t>
            </a:r>
            <a:r>
              <a:rPr lang="en-US" dirty="0"/>
              <a:t>eviews.  Reviews occur to ensure that state and local agencies have satisfied non discrimination requirements related to disabilities.  Routine reviews are conducted to ensure that state and local providers are operating the program in a way that protect the civil rights of participants. </a:t>
            </a:r>
          </a:p>
          <a:p>
            <a:endParaRPr lang="en-US" dirty="0"/>
          </a:p>
          <a:p>
            <a:pPr defTabSz="914213">
              <a:defRPr/>
            </a:pPr>
            <a:r>
              <a:rPr lang="en-US" dirty="0"/>
              <a:t>OCS is required to do routine monitoring</a:t>
            </a:r>
            <a:r>
              <a:rPr lang="en-US" baseline="0" dirty="0"/>
              <a:t> for each of the USDA programs, which will include evaluating compliance with civil rights laws, regulations and policies.  This table shows the minimum mandatory monitoring reviews required under the federal regulations.</a:t>
            </a:r>
          </a:p>
          <a:p>
            <a:pPr defTabSz="914213">
              <a:defRPr/>
            </a:pPr>
            <a:endParaRPr lang="en-US" baseline="0" dirty="0"/>
          </a:p>
          <a:p>
            <a:pPr defTabSz="914213">
              <a:defRPr/>
            </a:pPr>
            <a:r>
              <a:rPr lang="en-US" dirty="0"/>
              <a:t>Special reviews may be conducted on a scheduled or unscheduled basis to follow up on previous findings of non compliance or to investigate reports of other non compliance.  </a:t>
            </a:r>
          </a:p>
          <a:p>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24</a:t>
            </a:fld>
            <a:endParaRPr lang="en-US" dirty="0"/>
          </a:p>
        </p:txBody>
      </p:sp>
    </p:spTree>
    <p:extLst>
      <p:ext uri="{BB962C8B-B14F-4D97-AF65-F5344CB8AC3E}">
        <p14:creationId xmlns:p14="http://schemas.microsoft.com/office/powerpoint/2010/main" val="314593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final topic for today’s training is resolution of noncompliance.  A finding of noncompliance may be the result of a routine management evaluation review, a special review, or an investigation. Noncompliance is a factual finding that any civil rights requirement, as provided by law, regulation, policy, instruction, or guidelines, is not being adhered to by a  local agency, or other subrecipient.   This slide lists examples of prohibited discrimination actions.</a:t>
            </a:r>
            <a:endParaRPr lang="en-US" baseline="0" dirty="0"/>
          </a:p>
          <a:p>
            <a:endParaRPr lang="en-US" baseline="0" dirty="0"/>
          </a:p>
          <a:p>
            <a:r>
              <a:rPr lang="en-US" dirty="0"/>
              <a:t>Once noncompliance is determined, steps must be taken immediately to obtain voluntary compliance. The effective date of the finding of noncompliance is the date of the written notice of noncompliance to the local agency, or other subrecipient.   OCS will work with the local agency or sub-recipient to obtain voluntary compliance and corrective action.  If voluntary compliance cannot be achieved, the local agency or sub-recipient may be subject to legal action including termination or suspension from participating in any USDA programs.</a:t>
            </a:r>
          </a:p>
        </p:txBody>
      </p:sp>
      <p:sp>
        <p:nvSpPr>
          <p:cNvPr id="4" name="Slide Number Placeholder 3"/>
          <p:cNvSpPr>
            <a:spLocks noGrp="1"/>
          </p:cNvSpPr>
          <p:nvPr>
            <p:ph type="sldNum" sz="quarter" idx="10"/>
          </p:nvPr>
        </p:nvSpPr>
        <p:spPr/>
        <p:txBody>
          <a:bodyPr/>
          <a:lstStyle/>
          <a:p>
            <a:fld id="{B1B38048-10BE-414E-AFF8-F00077758D26}" type="slidenum">
              <a:rPr lang="en-US" smtClean="0"/>
              <a:t>25</a:t>
            </a:fld>
            <a:endParaRPr lang="en-US" dirty="0"/>
          </a:p>
        </p:txBody>
      </p:sp>
    </p:spTree>
    <p:extLst>
      <p:ext uri="{BB962C8B-B14F-4D97-AF65-F5344CB8AC3E}">
        <p14:creationId xmlns:p14="http://schemas.microsoft.com/office/powerpoint/2010/main" val="1412420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concludes our Food Programs Civil Rights Training presentation. </a:t>
            </a:r>
          </a:p>
          <a:p>
            <a:endParaRPr lang="en-US" baseline="0" dirty="0"/>
          </a:p>
          <a:p>
            <a:r>
              <a:rPr lang="en-US" baseline="0" dirty="0"/>
              <a:t>The next steps that each of your local agencies must take is to provide civil rights training to your sub-recipients and volunteers </a:t>
            </a:r>
            <a:r>
              <a:rPr lang="en-US" baseline="0"/>
              <a:t>which include frontline </a:t>
            </a:r>
            <a:r>
              <a:rPr lang="en-US" baseline="0" dirty="0"/>
              <a:t>staff and volunteers who assist in enrolling participants and distributing benefits under any of the food programs.  A copy of this presentation will be provided to each of the local agencies to use when conducting your training sessions</a:t>
            </a:r>
            <a:r>
              <a:rPr lang="en-US" dirty="0"/>
              <a:t>. </a:t>
            </a:r>
          </a:p>
          <a:p>
            <a:endParaRPr lang="en-US" dirty="0"/>
          </a:p>
          <a:p>
            <a:r>
              <a:rPr lang="en-US" dirty="0"/>
              <a:t>Your OCS program specialist will also be emailing your agency a training log.  Please have each person from your agency who attended one of the training sessions sign the log and return a copy to OCS.  Please also be sure to provide your OCS program specialist with a copy of the completed training logs for the train sessions you conduct for your subrecipients and volunteers.</a:t>
            </a:r>
          </a:p>
        </p:txBody>
      </p:sp>
      <p:sp>
        <p:nvSpPr>
          <p:cNvPr id="4" name="Slide Number Placeholder 3"/>
          <p:cNvSpPr>
            <a:spLocks noGrp="1"/>
          </p:cNvSpPr>
          <p:nvPr>
            <p:ph type="sldNum" sz="quarter" idx="10"/>
          </p:nvPr>
        </p:nvSpPr>
        <p:spPr/>
        <p:txBody>
          <a:bodyPr/>
          <a:lstStyle/>
          <a:p>
            <a:fld id="{B1B38048-10BE-414E-AFF8-F00077758D26}" type="slidenum">
              <a:rPr lang="en-US" smtClean="0"/>
              <a:t>26</a:t>
            </a:fld>
            <a:endParaRPr lang="en-US" dirty="0"/>
          </a:p>
        </p:txBody>
      </p:sp>
    </p:spTree>
    <p:extLst>
      <p:ext uri="{BB962C8B-B14F-4D97-AF65-F5344CB8AC3E}">
        <p14:creationId xmlns:p14="http://schemas.microsoft.com/office/powerpoint/2010/main" val="2452240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participating in this session.  We will now be taking questions.</a:t>
            </a:r>
            <a:r>
              <a:rPr lang="en-US" baseline="0"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1B38048-10BE-414E-AFF8-F00077758D26}" type="slidenum">
              <a:rPr lang="en-US" smtClean="0"/>
              <a:t>27</a:t>
            </a:fld>
            <a:endParaRPr lang="en-US" dirty="0"/>
          </a:p>
        </p:txBody>
      </p:sp>
    </p:spTree>
    <p:extLst>
      <p:ext uri="{BB962C8B-B14F-4D97-AF65-F5344CB8AC3E}">
        <p14:creationId xmlns:p14="http://schemas.microsoft.com/office/powerpoint/2010/main" val="566429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USDA requires Civil Rights Training to be provided to people involved at all levels of administration of federally funded programs. The purpose of this training is to understand and comply with civil rights related laws, regulations and procedures.  </a:t>
            </a:r>
          </a:p>
          <a:p>
            <a:pPr defTabSz="914213">
              <a:defRPr/>
            </a:pPr>
            <a:endParaRPr lang="en-US" dirty="0"/>
          </a:p>
          <a:p>
            <a:pPr defTabSz="914213">
              <a:defRPr/>
            </a:pPr>
            <a:r>
              <a:rPr lang="en-US" dirty="0"/>
              <a:t>OCS is responsible for ensuring that all local agency providers that receive federal funds either directly or indirectly from USDA and their program staff, under go civil rights training annually.  The local agencies are responsible for training their sub-recipients, including “frontline staff” and volunteers.  A “sub-recipient” is any organization that receives federal financial assistance indirectly from the USDA Food and Nutrition Services branch and includes any centers or programs that assist a local agency in enrolling participants or distributing benefits under any of these programs.</a:t>
            </a:r>
          </a:p>
        </p:txBody>
      </p:sp>
      <p:sp>
        <p:nvSpPr>
          <p:cNvPr id="4" name="Slide Number Placeholder 3"/>
          <p:cNvSpPr>
            <a:spLocks noGrp="1"/>
          </p:cNvSpPr>
          <p:nvPr>
            <p:ph type="sldNum" sz="quarter" idx="10"/>
          </p:nvPr>
        </p:nvSpPr>
        <p:spPr/>
        <p:txBody>
          <a:bodyPr/>
          <a:lstStyle/>
          <a:p>
            <a:fld id="{B1B38048-10BE-414E-AFF8-F00077758D26}" type="slidenum">
              <a:rPr lang="en-US" smtClean="0"/>
              <a:t>3</a:t>
            </a:fld>
            <a:endParaRPr lang="en-US" dirty="0"/>
          </a:p>
        </p:txBody>
      </p:sp>
    </p:spTree>
    <p:extLst>
      <p:ext uri="{BB962C8B-B14F-4D97-AF65-F5344CB8AC3E}">
        <p14:creationId xmlns:p14="http://schemas.microsoft.com/office/powerpoint/2010/main" val="3600240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Attitudes and actions that may lead to civil rights violations include but are not limited to engaging in prejudice, stereotyping, and discrimination. Program providers including local agencies, local agency staff and sub-recipients must treat all participants fairly and should not engage in actions or attitudes that may lead to civil rights violations. </a:t>
            </a:r>
          </a:p>
        </p:txBody>
      </p:sp>
      <p:sp>
        <p:nvSpPr>
          <p:cNvPr id="4" name="Slide Number Placeholder 3"/>
          <p:cNvSpPr>
            <a:spLocks noGrp="1"/>
          </p:cNvSpPr>
          <p:nvPr>
            <p:ph type="sldNum" sz="quarter" idx="10"/>
          </p:nvPr>
        </p:nvSpPr>
        <p:spPr/>
        <p:txBody>
          <a:bodyPr/>
          <a:lstStyle/>
          <a:p>
            <a:fld id="{B1B38048-10BE-414E-AFF8-F00077758D26}" type="slidenum">
              <a:rPr lang="en-US" smtClean="0"/>
              <a:t>4</a:t>
            </a:fld>
            <a:endParaRPr lang="en-US" dirty="0"/>
          </a:p>
        </p:txBody>
      </p:sp>
    </p:spTree>
    <p:extLst>
      <p:ext uri="{BB962C8B-B14F-4D97-AF65-F5344CB8AC3E}">
        <p14:creationId xmlns:p14="http://schemas.microsoft.com/office/powerpoint/2010/main" val="348317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Today’s civil rights training will include these eight topics. </a:t>
            </a:r>
          </a:p>
          <a:p>
            <a:pPr defTabSz="914213">
              <a:defRPr/>
            </a:pPr>
            <a:endParaRPr lang="en-US" dirty="0"/>
          </a:p>
          <a:p>
            <a:pPr defTabSz="914213">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5</a:t>
            </a:fld>
            <a:endParaRPr lang="en-US" dirty="0"/>
          </a:p>
        </p:txBody>
      </p:sp>
    </p:spTree>
    <p:extLst>
      <p:ext uri="{BB962C8B-B14F-4D97-AF65-F5344CB8AC3E}">
        <p14:creationId xmlns:p14="http://schemas.microsoft.com/office/powerpoint/2010/main" val="9155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and foremost, USDA and OCS’s objective is to provide quality customer service to all program participants. </a:t>
            </a:r>
          </a:p>
          <a:p>
            <a:endParaRPr lang="en-US" dirty="0"/>
          </a:p>
          <a:p>
            <a:pPr defTabSz="914213">
              <a:defRPr/>
            </a:pPr>
            <a:r>
              <a:rPr lang="en-US" dirty="0"/>
              <a:t>USDA prohibits discrimination on the basis of race, color, national origin, religion, sex, gender identity, sexual orientation, disability, age, marital status, family/parental status, income derived from a public assistance program, political beliefs, or reprisal or retaliation for prior civil rights activity. </a:t>
            </a:r>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6</a:t>
            </a:fld>
            <a:endParaRPr lang="en-US" dirty="0"/>
          </a:p>
        </p:txBody>
      </p:sp>
    </p:spTree>
    <p:extLst>
      <p:ext uri="{BB962C8B-B14F-4D97-AF65-F5344CB8AC3E}">
        <p14:creationId xmlns:p14="http://schemas.microsoft.com/office/powerpoint/2010/main" val="291282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sz="1100" dirty="0"/>
              <a:t>The 3 basic elements of public notification are: </a:t>
            </a:r>
          </a:p>
          <a:p>
            <a:pPr defTabSz="914213">
              <a:defRPr/>
            </a:pPr>
            <a:r>
              <a:rPr lang="en-US" sz="1100" u="sng" dirty="0"/>
              <a:t>Program availability</a:t>
            </a:r>
            <a:r>
              <a:rPr lang="en-US" sz="1100" dirty="0"/>
              <a:t>. Local agencies and sub-recipients that distribute program benefits must take specific action to inform applicants, participants, and potentially eligible persons of their program rights and responsibilities and the steps necessary for participation in the USDA program.</a:t>
            </a:r>
          </a:p>
          <a:p>
            <a:pPr defTabSz="914213">
              <a:defRPr/>
            </a:pPr>
            <a:endParaRPr lang="en-US" sz="1100" dirty="0"/>
          </a:p>
          <a:p>
            <a:pPr defTabSz="914213">
              <a:defRPr/>
            </a:pPr>
            <a:r>
              <a:rPr lang="en-US" sz="1100" u="sng" dirty="0"/>
              <a:t>Complaint information. </a:t>
            </a:r>
            <a:r>
              <a:rPr lang="en-US" sz="1100" dirty="0"/>
              <a:t>  Applicants and participants must be advised at the service delivery point of their right to file a complaint, how to file a compliant, and the complaint procedures.</a:t>
            </a:r>
          </a:p>
          <a:p>
            <a:pPr defTabSz="914213">
              <a:defRPr/>
            </a:pPr>
            <a:endParaRPr lang="en-US" sz="1100" dirty="0"/>
          </a:p>
          <a:p>
            <a:pPr defTabSz="914213">
              <a:defRPr/>
            </a:pPr>
            <a:r>
              <a:rPr lang="en-US" sz="1100" u="sng" dirty="0"/>
              <a:t>Nondiscrimination Statement.  </a:t>
            </a:r>
            <a:r>
              <a:rPr lang="en-US" sz="1100" dirty="0"/>
              <a:t>  All information materials and sources, including websites used by the USDA , state agencies, local agencies, or other sub-recipients to inform the public about USDA programs must contain a nondiscrimination statement.  It is not required that the nondiscrimination statement be included on each page of the Website, however, at a minimum there must be a link to the statement included on the home page that displays the program information.</a:t>
            </a:r>
            <a:endParaRPr lang="en-US" sz="1100" u="sng" dirty="0"/>
          </a:p>
          <a:p>
            <a:pPr defTabSz="914213">
              <a:defRPr/>
            </a:pPr>
            <a:endParaRPr lang="en-US" sz="1100" dirty="0"/>
          </a:p>
          <a:p>
            <a:pPr defTabSz="914213">
              <a:defRPr/>
            </a:pPr>
            <a:r>
              <a:rPr lang="en-US" sz="1100" dirty="0"/>
              <a:t>With respect to the methods of notification, USDA requires local agencies and their sub-recipients to implement these five public notification actions.  These actions are necessary to inform eligible populations about applicable civil rights requirements and program rules. We will be going over each of the five required actions.  </a:t>
            </a:r>
          </a:p>
          <a:p>
            <a:pPr defTabSz="914213">
              <a:defRPr/>
            </a:pPr>
            <a:endParaRPr lang="en-US" sz="1100" dirty="0"/>
          </a:p>
          <a:p>
            <a:pPr defTabSz="914213">
              <a:defRPr/>
            </a:pPr>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7</a:t>
            </a:fld>
            <a:endParaRPr lang="en-US" dirty="0"/>
          </a:p>
        </p:txBody>
      </p:sp>
    </p:spTree>
    <p:extLst>
      <p:ext uri="{BB962C8B-B14F-4D97-AF65-F5344CB8AC3E}">
        <p14:creationId xmlns:p14="http://schemas.microsoft.com/office/powerpoint/2010/main" val="213157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First, method of notification is that the USDA “</a:t>
            </a:r>
            <a:r>
              <a:rPr lang="en-US" b="0" baseline="0" dirty="0">
                <a:effectLst/>
              </a:rPr>
              <a:t>And Justice For All” poster must be prominently displayed </a:t>
            </a:r>
            <a:r>
              <a:rPr lang="en-US" dirty="0">
                <a:effectLst/>
              </a:rPr>
              <a:t>in </a:t>
            </a:r>
            <a:r>
              <a:rPr lang="en-US" u="none" dirty="0">
                <a:effectLst/>
              </a:rPr>
              <a:t>all </a:t>
            </a:r>
            <a:r>
              <a:rPr lang="en-US" dirty="0">
                <a:effectLst/>
              </a:rPr>
              <a:t>offices and facilities administering</a:t>
            </a:r>
            <a:r>
              <a:rPr lang="en-US" baseline="0" dirty="0">
                <a:effectLst/>
              </a:rPr>
              <a:t>  USDA programs, where it can be seen and read by program applicants and participants. </a:t>
            </a:r>
          </a:p>
          <a:p>
            <a:endParaRPr lang="en-US" baseline="0" dirty="0">
              <a:effectLst/>
            </a:endParaRPr>
          </a:p>
          <a:p>
            <a:pPr defTabSz="914213">
              <a:defRPr/>
            </a:pPr>
            <a:r>
              <a:rPr lang="en-US" baseline="0" dirty="0"/>
              <a:t>If your agency needs the “And Justice For All” posters, please let your OCS program specialist know and they will order the posters and have them shipped directly to your agency. </a:t>
            </a:r>
          </a:p>
          <a:p>
            <a:endParaRPr lang="en-US" dirty="0">
              <a:effectLst/>
            </a:endParaRPr>
          </a:p>
          <a:p>
            <a:endParaRPr lang="en-US" dirty="0">
              <a:effectLst/>
            </a:endParaRPr>
          </a:p>
          <a:p>
            <a:endParaRPr lang="en-US" dirty="0">
              <a:effectLst/>
            </a:endParaRPr>
          </a:p>
          <a:p>
            <a:pPr defTabSz="914213">
              <a:defRPr/>
            </a:pPr>
            <a:endParaRPr lang="en-US" dirty="0"/>
          </a:p>
          <a:p>
            <a:endParaRPr lang="en-US" baseline="0" dirty="0"/>
          </a:p>
        </p:txBody>
      </p:sp>
      <p:sp>
        <p:nvSpPr>
          <p:cNvPr id="4" name="Slide Number Placeholder 3"/>
          <p:cNvSpPr>
            <a:spLocks noGrp="1"/>
          </p:cNvSpPr>
          <p:nvPr>
            <p:ph type="sldNum" sz="quarter" idx="10"/>
          </p:nvPr>
        </p:nvSpPr>
        <p:spPr/>
        <p:txBody>
          <a:bodyPr/>
          <a:lstStyle/>
          <a:p>
            <a:fld id="{B1B38048-10BE-414E-AFF8-F00077758D26}" type="slidenum">
              <a:rPr lang="en-US" smtClean="0"/>
              <a:t>8</a:t>
            </a:fld>
            <a:endParaRPr lang="en-US" dirty="0"/>
          </a:p>
        </p:txBody>
      </p:sp>
    </p:spTree>
    <p:extLst>
      <p:ext uri="{BB962C8B-B14F-4D97-AF65-F5344CB8AC3E}">
        <p14:creationId xmlns:p14="http://schemas.microsoft.com/office/powerpoint/2010/main" val="4033759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3">
              <a:defRPr/>
            </a:pPr>
            <a:r>
              <a:rPr lang="en-US" dirty="0"/>
              <a:t>The second method of public notification is that local agencies and sub-recipients are required to inform eligible populations of available USDA programs, and changes in programs.  This includes information pertaining to eligibility, benefits, services, the location of local facilities or service/distribution sites, and hours of service.  This information may be communicated through</a:t>
            </a:r>
            <a:r>
              <a:rPr lang="en-US" baseline="0" dirty="0"/>
              <a:t> various methods including but not limited to the internet, b</a:t>
            </a:r>
            <a:r>
              <a:rPr lang="en-US" dirty="0"/>
              <a:t>rochures,</a:t>
            </a:r>
            <a:r>
              <a:rPr lang="en-US" baseline="0" dirty="0"/>
              <a:t> radio and television announcements, newspaper advertisements, and b</a:t>
            </a:r>
            <a:r>
              <a:rPr lang="en-US" dirty="0"/>
              <a:t>ulletins.</a:t>
            </a:r>
          </a:p>
          <a:p>
            <a:endParaRPr lang="en-US" dirty="0"/>
          </a:p>
        </p:txBody>
      </p:sp>
      <p:sp>
        <p:nvSpPr>
          <p:cNvPr id="4" name="Slide Number Placeholder 3"/>
          <p:cNvSpPr>
            <a:spLocks noGrp="1"/>
          </p:cNvSpPr>
          <p:nvPr>
            <p:ph type="sldNum" sz="quarter" idx="10"/>
          </p:nvPr>
        </p:nvSpPr>
        <p:spPr/>
        <p:txBody>
          <a:bodyPr/>
          <a:lstStyle/>
          <a:p>
            <a:fld id="{B1B38048-10BE-414E-AFF8-F00077758D26}" type="slidenum">
              <a:rPr lang="en-US" smtClean="0"/>
              <a:t>9</a:t>
            </a:fld>
            <a:endParaRPr lang="en-US" dirty="0"/>
          </a:p>
        </p:txBody>
      </p:sp>
    </p:spTree>
    <p:extLst>
      <p:ext uri="{BB962C8B-B14F-4D97-AF65-F5344CB8AC3E}">
        <p14:creationId xmlns:p14="http://schemas.microsoft.com/office/powerpoint/2010/main" val="395786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B9ACAF-E957-4CC3-8607-2EFC41B7EB5F}" type="datetime1">
              <a:rPr lang="en-US" smtClean="0"/>
              <a:t>3/11/2019</a:t>
            </a:fld>
            <a:endParaRPr lang="en-US" dirty="0"/>
          </a:p>
        </p:txBody>
      </p:sp>
      <p:sp>
        <p:nvSpPr>
          <p:cNvPr id="5" name="Footer Placeholder 4"/>
          <p:cNvSpPr>
            <a:spLocks noGrp="1"/>
          </p:cNvSpPr>
          <p:nvPr>
            <p:ph type="ftr" sz="quarter" idx="11"/>
          </p:nvPr>
        </p:nvSpPr>
        <p:spPr/>
        <p:txBody>
          <a:bodyPr/>
          <a:lstStyle/>
          <a:p>
            <a:r>
              <a:rPr lang="en-US" dirty="0"/>
              <a:t>Civil Rights Training (rev. 2/2019)</a:t>
            </a: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45923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E1F33-ECD5-404D-8A38-D9CBE9080415}" type="datetime1">
              <a:rPr lang="en-US" smtClean="0"/>
              <a:t>3/11/2019</a:t>
            </a:fld>
            <a:endParaRPr lang="en-US" dirty="0"/>
          </a:p>
        </p:txBody>
      </p:sp>
      <p:sp>
        <p:nvSpPr>
          <p:cNvPr id="5" name="Footer Placeholder 4"/>
          <p:cNvSpPr>
            <a:spLocks noGrp="1"/>
          </p:cNvSpPr>
          <p:nvPr>
            <p:ph type="ftr" sz="quarter" idx="11"/>
          </p:nvPr>
        </p:nvSpPr>
        <p:spPr/>
        <p:txBody>
          <a:bodyPr/>
          <a:lstStyle/>
          <a:p>
            <a:r>
              <a:rPr lang="en-US" dirty="0"/>
              <a:t>Civil Rights Training (rev. 2/2019)</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687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E51208-7206-4A9B-8E07-48D90E9F674C}" type="datetime1">
              <a:rPr lang="en-US" smtClean="0"/>
              <a:t>3/11/2019</a:t>
            </a:fld>
            <a:endParaRPr lang="en-US" dirty="0"/>
          </a:p>
        </p:txBody>
      </p:sp>
      <p:sp>
        <p:nvSpPr>
          <p:cNvPr id="5" name="Footer Placeholder 4"/>
          <p:cNvSpPr>
            <a:spLocks noGrp="1"/>
          </p:cNvSpPr>
          <p:nvPr>
            <p:ph type="ftr" sz="quarter" idx="11"/>
          </p:nvPr>
        </p:nvSpPr>
        <p:spPr/>
        <p:txBody>
          <a:bodyPr/>
          <a:lstStyle/>
          <a:p>
            <a:r>
              <a:rPr lang="en-US" dirty="0"/>
              <a:t>Civil Rights Training (rev. 2/2019)</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690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6FFC6-FAA1-40CD-82DF-92B47F20299C}" type="datetime1">
              <a:rPr lang="en-US" smtClean="0"/>
              <a:t>3/11/2019</a:t>
            </a:fld>
            <a:endParaRPr lang="en-US" dirty="0"/>
          </a:p>
        </p:txBody>
      </p:sp>
      <p:sp>
        <p:nvSpPr>
          <p:cNvPr id="5" name="Footer Placeholder 4"/>
          <p:cNvSpPr>
            <a:spLocks noGrp="1"/>
          </p:cNvSpPr>
          <p:nvPr>
            <p:ph type="ftr" sz="quarter" idx="11"/>
          </p:nvPr>
        </p:nvSpPr>
        <p:spPr/>
        <p:txBody>
          <a:bodyPr/>
          <a:lstStyle/>
          <a:p>
            <a:r>
              <a:rPr lang="en-US" dirty="0"/>
              <a:t>Civil Rights Training (rev. 2/2019)</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5548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B4E0CD-A5BD-4C79-9B5C-BF34E2E57ED9}" type="datetime1">
              <a:rPr lang="en-US" smtClean="0"/>
              <a:t>3/11/2019</a:t>
            </a:fld>
            <a:endParaRPr lang="en-US" dirty="0"/>
          </a:p>
        </p:txBody>
      </p:sp>
      <p:sp>
        <p:nvSpPr>
          <p:cNvPr id="5" name="Footer Placeholder 4"/>
          <p:cNvSpPr>
            <a:spLocks noGrp="1"/>
          </p:cNvSpPr>
          <p:nvPr>
            <p:ph type="ftr" sz="quarter" idx="11"/>
          </p:nvPr>
        </p:nvSpPr>
        <p:spPr/>
        <p:txBody>
          <a:bodyPr/>
          <a:lstStyle/>
          <a:p>
            <a:r>
              <a:rPr lang="en-US" dirty="0"/>
              <a:t>Civil Rights Training (rev. 2/2019)</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14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AC986-BD3D-44E2-A18F-E5B6F4A66D4D}" type="datetime1">
              <a:rPr lang="en-US" smtClean="0"/>
              <a:t>3/11/2019</a:t>
            </a:fld>
            <a:endParaRPr lang="en-US" dirty="0"/>
          </a:p>
        </p:txBody>
      </p:sp>
      <p:sp>
        <p:nvSpPr>
          <p:cNvPr id="6" name="Footer Placeholder 5"/>
          <p:cNvSpPr>
            <a:spLocks noGrp="1"/>
          </p:cNvSpPr>
          <p:nvPr>
            <p:ph type="ftr" sz="quarter" idx="11"/>
          </p:nvPr>
        </p:nvSpPr>
        <p:spPr/>
        <p:txBody>
          <a:bodyPr/>
          <a:lstStyle/>
          <a:p>
            <a:r>
              <a:rPr lang="en-US" dirty="0"/>
              <a:t>Civil Rights Training (rev. 2/2019)</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908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F91B3-B1A5-4331-89AA-73E4C2376ADC}" type="datetime1">
              <a:rPr lang="en-US" smtClean="0"/>
              <a:t>3/11/2019</a:t>
            </a:fld>
            <a:endParaRPr lang="en-US" dirty="0"/>
          </a:p>
        </p:txBody>
      </p:sp>
      <p:sp>
        <p:nvSpPr>
          <p:cNvPr id="8" name="Footer Placeholder 7"/>
          <p:cNvSpPr>
            <a:spLocks noGrp="1"/>
          </p:cNvSpPr>
          <p:nvPr>
            <p:ph type="ftr" sz="quarter" idx="11"/>
          </p:nvPr>
        </p:nvSpPr>
        <p:spPr/>
        <p:txBody>
          <a:bodyPr/>
          <a:lstStyle/>
          <a:p>
            <a:r>
              <a:rPr lang="en-US" dirty="0"/>
              <a:t>Civil Rights Training (rev. 2/2019)</a:t>
            </a: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9122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3CCEAE-19EF-469A-B583-2E0D2ED39394}" type="datetime1">
              <a:rPr lang="en-US" smtClean="0"/>
              <a:t>3/11/2019</a:t>
            </a:fld>
            <a:endParaRPr lang="en-US" dirty="0"/>
          </a:p>
        </p:txBody>
      </p:sp>
      <p:sp>
        <p:nvSpPr>
          <p:cNvPr id="4" name="Footer Placeholder 3"/>
          <p:cNvSpPr>
            <a:spLocks noGrp="1"/>
          </p:cNvSpPr>
          <p:nvPr>
            <p:ph type="ftr" sz="quarter" idx="11"/>
          </p:nvPr>
        </p:nvSpPr>
        <p:spPr/>
        <p:txBody>
          <a:bodyPr/>
          <a:lstStyle/>
          <a:p>
            <a:r>
              <a:rPr lang="en-US" dirty="0"/>
              <a:t>Civil Rights Training (rev. 2/2019)</a:t>
            </a: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859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94AD6-EDE6-49CA-AD8F-F572DFC24BD9}" type="datetime1">
              <a:rPr lang="en-US" smtClean="0"/>
              <a:t>3/11/2019</a:t>
            </a:fld>
            <a:endParaRPr lang="en-US" dirty="0"/>
          </a:p>
        </p:txBody>
      </p:sp>
      <p:sp>
        <p:nvSpPr>
          <p:cNvPr id="3" name="Footer Placeholder 2"/>
          <p:cNvSpPr>
            <a:spLocks noGrp="1"/>
          </p:cNvSpPr>
          <p:nvPr>
            <p:ph type="ftr" sz="quarter" idx="11"/>
          </p:nvPr>
        </p:nvSpPr>
        <p:spPr/>
        <p:txBody>
          <a:bodyPr/>
          <a:lstStyle/>
          <a:p>
            <a:r>
              <a:rPr lang="en-US" dirty="0"/>
              <a:t>Civil Rights Training (rev. 2/2019)</a:t>
            </a: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816701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2DB162-B01A-41B5-A3C6-A35373771D59}" type="datetime1">
              <a:rPr lang="en-US" smtClean="0"/>
              <a:t>3/11/2019</a:t>
            </a:fld>
            <a:endParaRPr lang="en-US" dirty="0"/>
          </a:p>
        </p:txBody>
      </p:sp>
      <p:sp>
        <p:nvSpPr>
          <p:cNvPr id="6" name="Footer Placeholder 5"/>
          <p:cNvSpPr>
            <a:spLocks noGrp="1"/>
          </p:cNvSpPr>
          <p:nvPr>
            <p:ph type="ftr" sz="quarter" idx="11"/>
          </p:nvPr>
        </p:nvSpPr>
        <p:spPr/>
        <p:txBody>
          <a:bodyPr/>
          <a:lstStyle/>
          <a:p>
            <a:r>
              <a:rPr lang="en-US" dirty="0"/>
              <a:t>Civil Rights Training (rev. 2/2019)</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307820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67745F-175C-4814-9F46-59E11A361C8F}" type="datetime1">
              <a:rPr lang="en-US" smtClean="0"/>
              <a:t>3/11/2019</a:t>
            </a:fld>
            <a:endParaRPr lang="en-US" dirty="0"/>
          </a:p>
        </p:txBody>
      </p:sp>
      <p:sp>
        <p:nvSpPr>
          <p:cNvPr id="6" name="Footer Placeholder 5"/>
          <p:cNvSpPr>
            <a:spLocks noGrp="1"/>
          </p:cNvSpPr>
          <p:nvPr>
            <p:ph type="ftr" sz="quarter" idx="11"/>
          </p:nvPr>
        </p:nvSpPr>
        <p:spPr/>
        <p:txBody>
          <a:bodyPr/>
          <a:lstStyle/>
          <a:p>
            <a:r>
              <a:rPr lang="en-US" dirty="0"/>
              <a:t>Civil Rights Training (rev. 2/2019)</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08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059CF5-50F4-49C0-B3BC-18B6C1F528AA}" type="datetime1">
              <a:rPr lang="en-US" smtClean="0"/>
              <a:t>3/11/2019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dirty="0"/>
              <a:t>Civil Rights Training (rev. 2/2019)</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376440"/>
      </p:ext>
    </p:extLst>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960137"/>
            <a:ext cx="5900737" cy="1463040"/>
          </a:xfrm>
        </p:spPr>
        <p:txBody>
          <a:bodyPr>
            <a:normAutofit/>
          </a:bodyPr>
          <a:lstStyle/>
          <a:p>
            <a:pPr algn="ctr"/>
            <a:r>
              <a:rPr lang="en-US" dirty="0"/>
              <a:t>2019 Food programs </a:t>
            </a:r>
            <a:br>
              <a:rPr lang="en-US" dirty="0"/>
            </a:br>
            <a:r>
              <a:rPr lang="en-US" dirty="0"/>
              <a:t>Civil Rights training</a:t>
            </a:r>
          </a:p>
        </p:txBody>
      </p:sp>
      <p:sp>
        <p:nvSpPr>
          <p:cNvPr id="3" name="Subtitle 2"/>
          <p:cNvSpPr>
            <a:spLocks noGrp="1"/>
          </p:cNvSpPr>
          <p:nvPr>
            <p:ph type="subTitle" idx="1"/>
          </p:nvPr>
        </p:nvSpPr>
        <p:spPr/>
        <p:txBody>
          <a:bodyPr>
            <a:normAutofit/>
          </a:bodyPr>
          <a:lstStyle/>
          <a:p>
            <a:r>
              <a:rPr lang="en-US" b="1" dirty="0"/>
              <a:t>State of Hawaii </a:t>
            </a:r>
          </a:p>
          <a:p>
            <a:r>
              <a:rPr lang="en-US" b="1" dirty="0"/>
              <a:t>Office of Community Service</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2150" y="5023319"/>
            <a:ext cx="1308100" cy="1308100"/>
          </a:xfrm>
          <a:prstGeom prst="rect">
            <a:avLst/>
          </a:prstGeom>
        </p:spPr>
      </p:pic>
      <p:sp>
        <p:nvSpPr>
          <p:cNvPr id="5" name="TextBox 4"/>
          <p:cNvSpPr txBox="1"/>
          <p:nvPr/>
        </p:nvSpPr>
        <p:spPr>
          <a:xfrm>
            <a:off x="7723032" y="6394039"/>
            <a:ext cx="4468968" cy="369332"/>
          </a:xfrm>
          <a:prstGeom prst="rect">
            <a:avLst/>
          </a:prstGeom>
          <a:noFill/>
        </p:spPr>
        <p:txBody>
          <a:bodyPr wrap="square" rtlCol="0">
            <a:spAutoFit/>
          </a:bodyPr>
          <a:lstStyle/>
          <a:p>
            <a:r>
              <a:rPr lang="en-US" dirty="0"/>
              <a:t>This institution is an equal opportunity provider.</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57200" y="283078"/>
            <a:ext cx="609600" cy="609600"/>
          </a:xfrm>
          <a:prstGeom prst="rect">
            <a:avLst/>
          </a:prstGeom>
        </p:spPr>
      </p:pic>
    </p:spTree>
    <p:extLst>
      <p:ext uri="{BB962C8B-B14F-4D97-AF65-F5344CB8AC3E}">
        <p14:creationId xmlns:p14="http://schemas.microsoft.com/office/powerpoint/2010/main" val="3502003630"/>
      </p:ext>
    </p:extLst>
  </p:cSld>
  <p:clrMapOvr>
    <a:masterClrMapping/>
  </p:clrMapOvr>
  <mc:AlternateContent xmlns:mc="http://schemas.openxmlformats.org/markup-compatibility/2006" xmlns:p14="http://schemas.microsoft.com/office/powerpoint/2010/main">
    <mc:Choice Requires="p14">
      <p:transition spd="slow" p14:dur="2000" advTm="23789"/>
    </mc:Choice>
    <mc:Fallback xmlns="">
      <p:transition xmlns:p14="http://schemas.microsoft.com/office/powerpoint/2010/main" spd="slow" advTm="2378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63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58837" y="377970"/>
            <a:ext cx="5791200" cy="1498600"/>
          </a:xfrm>
        </p:spPr>
        <p:txBody>
          <a:bodyPr/>
          <a:lstStyle/>
          <a:p>
            <a:r>
              <a:rPr lang="en-US" dirty="0">
                <a:solidFill>
                  <a:srgbClr val="00B0F0"/>
                </a:solidFill>
              </a:rPr>
              <a:t>2.3. Alternative formats </a:t>
            </a:r>
          </a:p>
        </p:txBody>
      </p:sp>
      <p:graphicFrame>
        <p:nvGraphicFramePr>
          <p:cNvPr id="4" name="Table 3"/>
          <p:cNvGraphicFramePr>
            <a:graphicFrameLocks noGrp="1"/>
          </p:cNvGraphicFramePr>
          <p:nvPr>
            <p:extLst>
              <p:ext uri="{D42A27DB-BD31-4B8C-83A1-F6EECF244321}">
                <p14:modId xmlns:p14="http://schemas.microsoft.com/office/powerpoint/2010/main" val="1488764325"/>
              </p:ext>
            </p:extLst>
          </p:nvPr>
        </p:nvGraphicFramePr>
        <p:xfrm>
          <a:off x="1183344" y="1828800"/>
          <a:ext cx="8930475" cy="3934876"/>
        </p:xfrm>
        <a:graphic>
          <a:graphicData uri="http://schemas.openxmlformats.org/drawingml/2006/table">
            <a:tbl>
              <a:tblPr firstRow="1" bandRow="1">
                <a:tableStyleId>{5C22544A-7EE6-4342-B048-85BDC9FD1C3A}</a:tableStyleId>
              </a:tblPr>
              <a:tblGrid>
                <a:gridCol w="2560618">
                  <a:extLst>
                    <a:ext uri="{9D8B030D-6E8A-4147-A177-3AD203B41FA5}">
                      <a16:colId xmlns:a16="http://schemas.microsoft.com/office/drawing/2014/main" val="20000"/>
                    </a:ext>
                  </a:extLst>
                </a:gridCol>
                <a:gridCol w="2943577">
                  <a:extLst>
                    <a:ext uri="{9D8B030D-6E8A-4147-A177-3AD203B41FA5}">
                      <a16:colId xmlns:a16="http://schemas.microsoft.com/office/drawing/2014/main" val="20001"/>
                    </a:ext>
                  </a:extLst>
                </a:gridCol>
                <a:gridCol w="3426280">
                  <a:extLst>
                    <a:ext uri="{9D8B030D-6E8A-4147-A177-3AD203B41FA5}">
                      <a16:colId xmlns:a16="http://schemas.microsoft.com/office/drawing/2014/main" val="20002"/>
                    </a:ext>
                  </a:extLst>
                </a:gridCol>
              </a:tblGrid>
              <a:tr h="418726">
                <a:tc>
                  <a:txBody>
                    <a:bodyPr/>
                    <a:lstStyle/>
                    <a:p>
                      <a:pPr algn="ctr"/>
                      <a:r>
                        <a:rPr lang="en-US" dirty="0"/>
                        <a:t>Disability </a:t>
                      </a:r>
                    </a:p>
                  </a:txBody>
                  <a:tcPr/>
                </a:tc>
                <a:tc>
                  <a:txBody>
                    <a:bodyPr/>
                    <a:lstStyle/>
                    <a:p>
                      <a:pPr algn="ctr"/>
                      <a:r>
                        <a:rPr lang="en-US" dirty="0"/>
                        <a:t>On-Site</a:t>
                      </a:r>
                      <a:r>
                        <a:rPr lang="en-US" baseline="0" dirty="0"/>
                        <a:t> </a:t>
                      </a:r>
                      <a:endParaRPr lang="en-US" dirty="0"/>
                    </a:p>
                  </a:txBody>
                  <a:tcPr/>
                </a:tc>
                <a:tc>
                  <a:txBody>
                    <a:bodyPr/>
                    <a:lstStyle/>
                    <a:p>
                      <a:pPr algn="ctr"/>
                      <a:r>
                        <a:rPr lang="en-US" dirty="0"/>
                        <a:t>Web –</a:t>
                      </a:r>
                      <a:r>
                        <a:rPr lang="en-US" baseline="0" dirty="0"/>
                        <a:t> ADA Compliant </a:t>
                      </a:r>
                      <a:endParaRPr lang="en-US" dirty="0"/>
                    </a:p>
                  </a:txBody>
                  <a:tcPr/>
                </a:tc>
                <a:extLst>
                  <a:ext uri="{0D108BD9-81ED-4DB2-BD59-A6C34878D82A}">
                    <a16:rowId xmlns:a16="http://schemas.microsoft.com/office/drawing/2014/main" val="10000"/>
                  </a:ext>
                </a:extLst>
              </a:tr>
              <a:tr h="1342217">
                <a:tc>
                  <a:txBody>
                    <a:bodyPr/>
                    <a:lstStyle/>
                    <a:p>
                      <a:pPr algn="ctr"/>
                      <a:r>
                        <a:rPr lang="en-US" b="1" dirty="0"/>
                        <a:t>Visually</a:t>
                      </a:r>
                      <a:r>
                        <a:rPr lang="en-US" b="1" baseline="0" dirty="0"/>
                        <a:t> Impaired </a:t>
                      </a:r>
                      <a:endParaRPr lang="en-US" b="1" dirty="0"/>
                    </a:p>
                  </a:txBody>
                  <a:tcPr/>
                </a:tc>
                <a:tc>
                  <a:txBody>
                    <a:bodyPr/>
                    <a:lstStyle/>
                    <a:p>
                      <a:pPr algn="ctr"/>
                      <a:r>
                        <a:rPr lang="en-US" dirty="0"/>
                        <a:t>Print material in larger fonts</a:t>
                      </a:r>
                      <a:r>
                        <a:rPr lang="en-US" baseline="0" dirty="0"/>
                        <a:t> </a:t>
                      </a:r>
                    </a:p>
                    <a:p>
                      <a:pPr algn="ctr"/>
                      <a:endParaRPr lang="en-US" baseline="0" dirty="0"/>
                    </a:p>
                    <a:p>
                      <a:pPr algn="ctr"/>
                      <a:r>
                        <a:rPr lang="en-US" baseline="0" dirty="0"/>
                        <a:t>Qualified readers  </a:t>
                      </a:r>
                      <a:endParaRPr lang="en-US" dirty="0"/>
                    </a:p>
                  </a:txBody>
                  <a:tcPr/>
                </a:tc>
                <a:tc>
                  <a:txBody>
                    <a:bodyPr/>
                    <a:lstStyle/>
                    <a:p>
                      <a:pPr algn="ctr"/>
                      <a:r>
                        <a:rPr lang="en-US" dirty="0"/>
                        <a:t>Audio descriptions and text for images </a:t>
                      </a:r>
                    </a:p>
                    <a:p>
                      <a:pPr algn="ctr"/>
                      <a:endParaRPr lang="en-US" dirty="0"/>
                    </a:p>
                    <a:p>
                      <a:pPr algn="ctr"/>
                      <a:endParaRPr lang="en-US" dirty="0"/>
                    </a:p>
                  </a:txBody>
                  <a:tcPr/>
                </a:tc>
                <a:extLst>
                  <a:ext uri="{0D108BD9-81ED-4DB2-BD59-A6C34878D82A}">
                    <a16:rowId xmlns:a16="http://schemas.microsoft.com/office/drawing/2014/main" val="10001"/>
                  </a:ext>
                </a:extLst>
              </a:tr>
              <a:tr h="1032475">
                <a:tc>
                  <a:txBody>
                    <a:bodyPr/>
                    <a:lstStyle/>
                    <a:p>
                      <a:pPr algn="ctr"/>
                      <a:r>
                        <a:rPr lang="en-US" b="1" dirty="0"/>
                        <a:t>Hearing Loss </a:t>
                      </a:r>
                    </a:p>
                  </a:txBody>
                  <a:tcPr/>
                </a:tc>
                <a:tc>
                  <a:txBody>
                    <a:bodyPr/>
                    <a:lstStyle/>
                    <a:p>
                      <a:pPr algn="ctr"/>
                      <a:r>
                        <a:rPr lang="en-US" dirty="0"/>
                        <a:t>Provide written</a:t>
                      </a:r>
                      <a:r>
                        <a:rPr lang="en-US" baseline="0" dirty="0"/>
                        <a:t> material </a:t>
                      </a:r>
                      <a:r>
                        <a:rPr lang="en-US" dirty="0"/>
                        <a:t> </a:t>
                      </a:r>
                    </a:p>
                    <a:p>
                      <a:pPr algn="ctr"/>
                      <a:endParaRPr lang="en-US" dirty="0"/>
                    </a:p>
                    <a:p>
                      <a:pPr algn="ctr"/>
                      <a:r>
                        <a:rPr lang="en-US" dirty="0"/>
                        <a:t>Interpreters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Text</a:t>
                      </a:r>
                      <a:r>
                        <a:rPr lang="en-US" baseline="0" dirty="0"/>
                        <a:t> c</a:t>
                      </a:r>
                      <a:r>
                        <a:rPr lang="en-US" dirty="0"/>
                        <a:t>aptions</a:t>
                      </a:r>
                      <a:r>
                        <a:rPr lang="en-US" baseline="0" dirty="0"/>
                        <a:t> for videos </a:t>
                      </a:r>
                      <a:endParaRPr lang="en-US" dirty="0"/>
                    </a:p>
                    <a:p>
                      <a:pPr algn="ctr"/>
                      <a:endParaRPr lang="en-US" dirty="0"/>
                    </a:p>
                  </a:txBody>
                  <a:tcPr/>
                </a:tc>
                <a:extLst>
                  <a:ext uri="{0D108BD9-81ED-4DB2-BD59-A6C34878D82A}">
                    <a16:rowId xmlns:a16="http://schemas.microsoft.com/office/drawing/2014/main" val="10002"/>
                  </a:ext>
                </a:extLst>
              </a:tr>
              <a:tr h="418726">
                <a:tc>
                  <a:txBody>
                    <a:bodyPr/>
                    <a:lstStyle/>
                    <a:p>
                      <a:pPr algn="ctr"/>
                      <a:r>
                        <a:rPr lang="en-US" b="1" dirty="0"/>
                        <a:t>Physically Impaired </a:t>
                      </a:r>
                    </a:p>
                  </a:txBody>
                  <a:tcPr/>
                </a:tc>
                <a:tc>
                  <a:txBody>
                    <a:bodyPr/>
                    <a:lstStyle/>
                    <a:p>
                      <a:pPr algn="ctr"/>
                      <a:r>
                        <a:rPr lang="en-US" dirty="0"/>
                        <a:t>Staff on hand to assist</a:t>
                      </a:r>
                      <a:r>
                        <a:rPr lang="en-US" baseline="0" dirty="0"/>
                        <a:t> </a:t>
                      </a:r>
                      <a:endParaRPr lang="en-US" dirty="0"/>
                    </a:p>
                  </a:txBody>
                  <a:tcPr/>
                </a:tc>
                <a:tc>
                  <a:txBody>
                    <a:bodyPr/>
                    <a:lstStyle/>
                    <a:p>
                      <a:pPr algn="ctr"/>
                      <a:r>
                        <a:rPr lang="en-US" baseline="0" dirty="0"/>
                        <a:t>Make all clickable items large  </a:t>
                      </a:r>
                      <a:endParaRPr lang="en-US" dirty="0"/>
                    </a:p>
                  </a:txBody>
                  <a:tcPr/>
                </a:tc>
                <a:extLst>
                  <a:ext uri="{0D108BD9-81ED-4DB2-BD59-A6C34878D82A}">
                    <a16:rowId xmlns:a16="http://schemas.microsoft.com/office/drawing/2014/main" val="10003"/>
                  </a:ext>
                </a:extLst>
              </a:tr>
              <a:tr h="722732">
                <a:tc>
                  <a:txBody>
                    <a:bodyPr/>
                    <a:lstStyle/>
                    <a:p>
                      <a:pPr algn="ctr"/>
                      <a:r>
                        <a:rPr lang="en-US" b="1" dirty="0"/>
                        <a:t>Cognitive</a:t>
                      </a:r>
                      <a:r>
                        <a:rPr lang="en-US" b="1" baseline="0" dirty="0"/>
                        <a:t> Difficulties </a:t>
                      </a:r>
                      <a:endParaRPr lang="en-US" b="1" dirty="0"/>
                    </a:p>
                  </a:txBody>
                  <a:tcPr/>
                </a:tc>
                <a:tc>
                  <a:txBody>
                    <a:bodyPr/>
                    <a:lstStyle/>
                    <a:p>
                      <a:pPr algn="ctr"/>
                      <a:r>
                        <a:rPr lang="en-US" dirty="0"/>
                        <a:t>Limit</a:t>
                      </a:r>
                      <a:r>
                        <a:rPr lang="en-US" baseline="0" dirty="0"/>
                        <a:t> the number of items on informational material </a:t>
                      </a:r>
                      <a:endParaRPr lang="en-US" dirty="0"/>
                    </a:p>
                  </a:txBody>
                  <a:tcPr/>
                </a:tc>
                <a:tc>
                  <a:txBody>
                    <a:bodyPr/>
                    <a:lstStyle/>
                    <a:p>
                      <a:pPr algn="ctr"/>
                      <a:r>
                        <a:rPr lang="en-US" dirty="0"/>
                        <a:t>Limit</a:t>
                      </a:r>
                      <a:r>
                        <a:rPr lang="en-US" baseline="0" dirty="0"/>
                        <a:t> the number of design elements and functions </a:t>
                      </a:r>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1024128" y="6259133"/>
            <a:ext cx="6806227" cy="369332"/>
          </a:xfrm>
          <a:prstGeom prst="rect">
            <a:avLst/>
          </a:prstGeom>
          <a:noFill/>
        </p:spPr>
        <p:txBody>
          <a:bodyPr wrap="square" rtlCol="0">
            <a:spAutoFit/>
          </a:bodyPr>
          <a:lstStyle/>
          <a:p>
            <a:r>
              <a:rPr lang="en-US" dirty="0"/>
              <a:t>ADA Website Accessibility Checklist available at: https://www.ada.gov/</a:t>
            </a:r>
          </a:p>
        </p:txBody>
      </p:sp>
      <p:sp>
        <p:nvSpPr>
          <p:cNvPr id="3" name="Footer Placeholder 2">
            <a:extLst>
              <a:ext uri="{FF2B5EF4-FFF2-40B4-BE49-F238E27FC236}">
                <a16:creationId xmlns:a16="http://schemas.microsoft.com/office/drawing/2014/main" id="{38FE7254-DB6E-438F-9A0C-DCB37333124F}"/>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98988741-98AD-499D-B463-EDD60A92887C}"/>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7941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58291" y="170006"/>
            <a:ext cx="8160327" cy="1500188"/>
          </a:xfrm>
        </p:spPr>
        <p:txBody>
          <a:bodyPr>
            <a:normAutofit/>
          </a:bodyPr>
          <a:lstStyle/>
          <a:p>
            <a:r>
              <a:rPr lang="en-US" dirty="0">
                <a:solidFill>
                  <a:srgbClr val="00B0F0"/>
                </a:solidFill>
              </a:rPr>
              <a:t>2.4 Non-discrimination statement </a:t>
            </a:r>
          </a:p>
        </p:txBody>
      </p:sp>
      <p:sp>
        <p:nvSpPr>
          <p:cNvPr id="3" name="Content Placeholder 2"/>
          <p:cNvSpPr>
            <a:spLocks noGrp="1"/>
          </p:cNvSpPr>
          <p:nvPr>
            <p:ph idx="4294967295"/>
          </p:nvPr>
        </p:nvSpPr>
        <p:spPr>
          <a:xfrm>
            <a:off x="599065" y="1237962"/>
            <a:ext cx="10914062" cy="5426075"/>
          </a:xfrm>
        </p:spPr>
        <p:txBody>
          <a:bodyPr>
            <a:noAutofit/>
          </a:bodyPr>
          <a:lstStyle/>
          <a:p>
            <a:r>
              <a:rPr lang="en-US" sz="1700" i="1"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lang="en-US" sz="1700" dirty="0"/>
          </a:p>
          <a:p>
            <a:r>
              <a:rPr lang="en-US" sz="1700" i="1"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endParaRPr lang="en-US" sz="1700" dirty="0"/>
          </a:p>
          <a:p>
            <a:r>
              <a:rPr lang="en-US" sz="1700" i="1" dirty="0"/>
              <a:t> 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endParaRPr lang="en-US" sz="1700" dirty="0"/>
          </a:p>
          <a:p>
            <a:pPr>
              <a:spcBef>
                <a:spcPts val="0"/>
              </a:spcBef>
              <a:spcAft>
                <a:spcPts val="0"/>
              </a:spcAft>
              <a:tabLst>
                <a:tab pos="1828800" algn="l"/>
              </a:tabLst>
            </a:pPr>
            <a:r>
              <a:rPr lang="en-US" sz="1700" i="1" dirty="0"/>
              <a:t>             (1)  mail: U.S. Department of Agriculture</a:t>
            </a:r>
            <a:endParaRPr lang="en-US" sz="1700" dirty="0"/>
          </a:p>
          <a:p>
            <a:pPr>
              <a:spcBef>
                <a:spcPts val="0"/>
              </a:spcBef>
              <a:spcAft>
                <a:spcPts val="0"/>
              </a:spcAft>
              <a:tabLst>
                <a:tab pos="1828800" algn="l"/>
              </a:tabLst>
            </a:pPr>
            <a:r>
              <a:rPr lang="en-US" sz="1700" i="1" dirty="0"/>
              <a:t>     	Office of the Assistant Secretary for Civil Rights </a:t>
            </a:r>
            <a:endParaRPr lang="en-US" sz="1700" dirty="0"/>
          </a:p>
          <a:p>
            <a:pPr>
              <a:spcBef>
                <a:spcPts val="0"/>
              </a:spcBef>
              <a:spcAft>
                <a:spcPts val="0"/>
              </a:spcAft>
              <a:tabLst>
                <a:tab pos="1828800" algn="l"/>
              </a:tabLst>
            </a:pPr>
            <a:r>
              <a:rPr lang="en-US" sz="1700" i="1" dirty="0"/>
              <a:t>                           	1400 Independence Avenue, SW</a:t>
            </a:r>
            <a:endParaRPr lang="en-US" sz="1700" dirty="0"/>
          </a:p>
          <a:p>
            <a:pPr marL="128016" lvl="1" indent="0">
              <a:spcBef>
                <a:spcPts val="0"/>
              </a:spcBef>
              <a:spcAft>
                <a:spcPts val="0"/>
              </a:spcAft>
              <a:buNone/>
              <a:tabLst>
                <a:tab pos="1828800" algn="l"/>
              </a:tabLst>
            </a:pPr>
            <a:r>
              <a:rPr lang="en-US" sz="1700" i="1" dirty="0"/>
              <a:t>	Washington, D.C. 20250-9410;</a:t>
            </a:r>
            <a:endParaRPr lang="en-US" sz="1700" dirty="0"/>
          </a:p>
          <a:p>
            <a:pPr marL="923544" lvl="6" indent="0">
              <a:spcBef>
                <a:spcPts val="0"/>
              </a:spcBef>
              <a:spcAft>
                <a:spcPts val="0"/>
              </a:spcAft>
              <a:buNone/>
            </a:pPr>
            <a:r>
              <a:rPr lang="en-US" sz="1700" i="1" dirty="0"/>
              <a:t>(2)  fax:   (202) 690-7442; or</a:t>
            </a:r>
            <a:endParaRPr lang="en-US" sz="1700" dirty="0"/>
          </a:p>
          <a:p>
            <a:pPr marL="640080" lvl="4" indent="0">
              <a:spcBef>
                <a:spcPts val="0"/>
              </a:spcBef>
              <a:spcAft>
                <a:spcPts val="0"/>
              </a:spcAft>
              <a:buNone/>
            </a:pPr>
            <a:r>
              <a:rPr lang="en-US" sz="1700" i="1" dirty="0"/>
              <a:t>     (3)  email: </a:t>
            </a:r>
            <a:r>
              <a:rPr lang="en-US" sz="1700" i="1" u="sng" dirty="0">
                <a:hlinkClick r:id="rId3"/>
              </a:rPr>
              <a:t>program.intake@usda.gov</a:t>
            </a:r>
            <a:endParaRPr lang="en-US" sz="1700" i="1" dirty="0"/>
          </a:p>
          <a:p>
            <a:pPr marL="640080" lvl="4" indent="0">
              <a:spcBef>
                <a:spcPts val="0"/>
              </a:spcBef>
              <a:spcAft>
                <a:spcPts val="0"/>
              </a:spcAft>
              <a:buNone/>
            </a:pPr>
            <a:endParaRPr lang="en-US" sz="1700" dirty="0"/>
          </a:p>
          <a:p>
            <a:pPr algn="ctr">
              <a:spcBef>
                <a:spcPts val="0"/>
              </a:spcBef>
              <a:spcAft>
                <a:spcPts val="0"/>
              </a:spcAft>
            </a:pPr>
            <a:r>
              <a:rPr lang="en-US" sz="1700" i="1" dirty="0"/>
              <a:t> This institution is an equal opportunity provider.</a:t>
            </a:r>
            <a:endParaRPr lang="en-US" sz="1700" dirty="0"/>
          </a:p>
        </p:txBody>
      </p:sp>
      <p:sp>
        <p:nvSpPr>
          <p:cNvPr id="4" name="Footer Placeholder 3">
            <a:extLst>
              <a:ext uri="{FF2B5EF4-FFF2-40B4-BE49-F238E27FC236}">
                <a16:creationId xmlns:a16="http://schemas.microsoft.com/office/drawing/2014/main" id="{880FFE6A-CCB9-49EB-947E-7AC09035CD9B}"/>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934F404F-9AEC-44DF-9370-37C522FAA8AB}"/>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12777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45963" y="2893150"/>
            <a:ext cx="8289678" cy="218750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idx="4294967295"/>
          </p:nvPr>
        </p:nvSpPr>
        <p:spPr>
          <a:xfrm>
            <a:off x="426605" y="641206"/>
            <a:ext cx="11322050" cy="1498600"/>
          </a:xfrm>
        </p:spPr>
        <p:txBody>
          <a:bodyPr>
            <a:normAutofit/>
          </a:bodyPr>
          <a:lstStyle/>
          <a:p>
            <a:r>
              <a:rPr lang="en-US" dirty="0">
                <a:solidFill>
                  <a:srgbClr val="00B0F0"/>
                </a:solidFill>
              </a:rPr>
              <a:t>2.4 Non-discrimination statement – short version</a:t>
            </a:r>
          </a:p>
        </p:txBody>
      </p:sp>
      <p:sp>
        <p:nvSpPr>
          <p:cNvPr id="3" name="Content Placeholder 2"/>
          <p:cNvSpPr>
            <a:spLocks noGrp="1"/>
          </p:cNvSpPr>
          <p:nvPr>
            <p:ph idx="4294967295"/>
          </p:nvPr>
        </p:nvSpPr>
        <p:spPr>
          <a:xfrm>
            <a:off x="0" y="2268538"/>
            <a:ext cx="9029700" cy="3924300"/>
          </a:xfrm>
        </p:spPr>
        <p:txBody>
          <a:bodyPr/>
          <a:lstStyle/>
          <a:p>
            <a:endParaRPr lang="en-US" dirty="0"/>
          </a:p>
          <a:p>
            <a:endParaRPr lang="en-US" dirty="0"/>
          </a:p>
        </p:txBody>
      </p:sp>
      <p:sp>
        <p:nvSpPr>
          <p:cNvPr id="9" name="TextBox 8"/>
          <p:cNvSpPr txBox="1"/>
          <p:nvPr/>
        </p:nvSpPr>
        <p:spPr>
          <a:xfrm>
            <a:off x="2142339" y="3131903"/>
            <a:ext cx="7725664" cy="1631216"/>
          </a:xfrm>
          <a:prstGeom prst="rect">
            <a:avLst/>
          </a:prstGeom>
          <a:noFill/>
        </p:spPr>
        <p:txBody>
          <a:bodyPr wrap="square" rtlCol="0">
            <a:spAutoFit/>
          </a:bodyPr>
          <a:lstStyle/>
          <a:p>
            <a:pPr algn="ctr"/>
            <a:r>
              <a:rPr lang="en-US" sz="5000" dirty="0"/>
              <a:t>“This institution is an equal opportunity provider.”</a:t>
            </a:r>
          </a:p>
        </p:txBody>
      </p:sp>
      <p:sp>
        <p:nvSpPr>
          <p:cNvPr id="4" name="Footer Placeholder 3">
            <a:extLst>
              <a:ext uri="{FF2B5EF4-FFF2-40B4-BE49-F238E27FC236}">
                <a16:creationId xmlns:a16="http://schemas.microsoft.com/office/drawing/2014/main" id="{FAC7F8F3-553A-41C6-BD35-2ED6C48188DC}"/>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EDED0FA3-3A9D-4FA4-B7D5-75C3FEF777E5}"/>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715345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BDEF85-DC44-40C3-AD66-5E6A734C4205}"/>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4813C297-AC21-4E76-AEA5-18E7C07B71BA}"/>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
        <p:nvSpPr>
          <p:cNvPr id="2" name="Title 1"/>
          <p:cNvSpPr>
            <a:spLocks noGrp="1"/>
          </p:cNvSpPr>
          <p:nvPr>
            <p:ph type="title" idx="4294967295"/>
          </p:nvPr>
        </p:nvSpPr>
        <p:spPr>
          <a:xfrm>
            <a:off x="781050" y="571500"/>
            <a:ext cx="11410950" cy="1498600"/>
          </a:xfrm>
        </p:spPr>
        <p:txBody>
          <a:bodyPr>
            <a:normAutofit/>
          </a:bodyPr>
          <a:lstStyle/>
          <a:p>
            <a:r>
              <a:rPr lang="en-US" sz="5400" dirty="0">
                <a:solidFill>
                  <a:srgbClr val="00B0F0"/>
                </a:solidFill>
              </a:rPr>
              <a:t>2.5 Conveying equal opportunity in graphics</a:t>
            </a:r>
            <a:endParaRPr lang="en-US" dirty="0"/>
          </a:p>
        </p:txBody>
      </p:sp>
      <p:pic>
        <p:nvPicPr>
          <p:cNvPr id="4" name="Picture 3"/>
          <p:cNvPicPr>
            <a:picLocks noChangeAspect="1"/>
          </p:cNvPicPr>
          <p:nvPr/>
        </p:nvPicPr>
        <p:blipFill>
          <a:blip r:embed="rId3"/>
          <a:stretch>
            <a:fillRect/>
          </a:stretch>
        </p:blipFill>
        <p:spPr>
          <a:xfrm>
            <a:off x="780288" y="2186354"/>
            <a:ext cx="3624518" cy="3889727"/>
          </a:xfrm>
          <a:prstGeom prst="rect">
            <a:avLst/>
          </a:prstGeom>
        </p:spPr>
      </p:pic>
      <p:pic>
        <p:nvPicPr>
          <p:cNvPr id="5" name="Picture 4"/>
          <p:cNvPicPr>
            <a:picLocks noChangeAspect="1"/>
          </p:cNvPicPr>
          <p:nvPr/>
        </p:nvPicPr>
        <p:blipFill>
          <a:blip r:embed="rId4"/>
          <a:stretch>
            <a:fillRect/>
          </a:stretch>
        </p:blipFill>
        <p:spPr>
          <a:xfrm>
            <a:off x="5077458" y="2070765"/>
            <a:ext cx="6593022" cy="3805311"/>
          </a:xfrm>
          <a:prstGeom prst="rect">
            <a:avLst/>
          </a:prstGeom>
        </p:spPr>
      </p:pic>
    </p:spTree>
    <p:extLst>
      <p:ext uri="{BB962C8B-B14F-4D97-AF65-F5344CB8AC3E}">
        <p14:creationId xmlns:p14="http://schemas.microsoft.com/office/powerpoint/2010/main" val="2122752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4619" y="516516"/>
            <a:ext cx="8589817" cy="1498600"/>
          </a:xfrm>
        </p:spPr>
        <p:txBody>
          <a:bodyPr>
            <a:normAutofit/>
          </a:bodyPr>
          <a:lstStyle/>
          <a:p>
            <a:pPr algn="ctr"/>
            <a:r>
              <a:rPr lang="en-US" dirty="0">
                <a:solidFill>
                  <a:srgbClr val="00B0F0"/>
                </a:solidFill>
              </a:rPr>
              <a:t>3. Reasonable Accommodations for    persons with disabilities  </a:t>
            </a:r>
          </a:p>
        </p:txBody>
      </p:sp>
      <p:sp>
        <p:nvSpPr>
          <p:cNvPr id="3" name="Content Placeholder 2"/>
          <p:cNvSpPr>
            <a:spLocks noGrp="1"/>
          </p:cNvSpPr>
          <p:nvPr>
            <p:ph idx="4294967295"/>
          </p:nvPr>
        </p:nvSpPr>
        <p:spPr>
          <a:xfrm>
            <a:off x="5921664" y="2099686"/>
            <a:ext cx="5549900" cy="4022725"/>
          </a:xfrm>
        </p:spPr>
        <p:txBody>
          <a:bodyPr>
            <a:normAutofit/>
          </a:bodyPr>
          <a:lstStyle/>
          <a:p>
            <a:pPr marL="514350" indent="-514350">
              <a:buFont typeface="+mj-lt"/>
              <a:buAutoNum type="arabicPeriod"/>
            </a:pPr>
            <a:r>
              <a:rPr lang="en-US" sz="3600" dirty="0"/>
              <a:t>Arranging services to ensure people with disabilities can access program benefits and locations </a:t>
            </a:r>
          </a:p>
          <a:p>
            <a:pPr marL="514350" indent="-514350">
              <a:buFont typeface="+mj-lt"/>
              <a:buAutoNum type="arabicPeriod"/>
            </a:pPr>
            <a:r>
              <a:rPr lang="en-US" sz="3600" dirty="0"/>
              <a:t>Use of Proxy </a:t>
            </a:r>
          </a:p>
        </p:txBody>
      </p:sp>
      <p:pic>
        <p:nvPicPr>
          <p:cNvPr id="5122" name="Picture 2" descr="Image result for reasonable accommoda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33" y="2462473"/>
            <a:ext cx="4692196" cy="288989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Footer Placeholder 3">
            <a:extLst>
              <a:ext uri="{FF2B5EF4-FFF2-40B4-BE49-F238E27FC236}">
                <a16:creationId xmlns:a16="http://schemas.microsoft.com/office/drawing/2014/main" id="{02447370-1442-4211-BB23-337BCDB6840D}"/>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30E079E2-0CC6-4FD0-AB48-4115EE45A9F7}"/>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4174185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66655" y="280988"/>
            <a:ext cx="5458691" cy="1498600"/>
          </a:xfrm>
        </p:spPr>
        <p:txBody>
          <a:bodyPr/>
          <a:lstStyle/>
          <a:p>
            <a:r>
              <a:rPr lang="en-US" dirty="0">
                <a:solidFill>
                  <a:srgbClr val="00B0F0"/>
                </a:solidFill>
              </a:rPr>
              <a:t>4. Language Assistance </a:t>
            </a:r>
          </a:p>
        </p:txBody>
      </p:sp>
      <p:sp>
        <p:nvSpPr>
          <p:cNvPr id="3" name="Content Placeholder 2"/>
          <p:cNvSpPr>
            <a:spLocks noGrp="1"/>
          </p:cNvSpPr>
          <p:nvPr>
            <p:ph idx="4294967295"/>
          </p:nvPr>
        </p:nvSpPr>
        <p:spPr>
          <a:xfrm>
            <a:off x="831273" y="1430338"/>
            <a:ext cx="6002338" cy="4421187"/>
          </a:xfrm>
        </p:spPr>
        <p:txBody>
          <a:bodyPr>
            <a:normAutofit lnSpcReduction="10000"/>
          </a:bodyPr>
          <a:lstStyle/>
          <a:p>
            <a:pPr>
              <a:buFont typeface="Wingdings" panose="05000000000000000000" pitchFamily="2" charset="2"/>
              <a:buChar char="§"/>
            </a:pPr>
            <a:r>
              <a:rPr lang="en-US" sz="3000" dirty="0"/>
              <a:t>Limited English Proficiency (LEP)</a:t>
            </a:r>
          </a:p>
          <a:p>
            <a:pPr>
              <a:buFont typeface="Wingdings" panose="05000000000000000000" pitchFamily="2" charset="2"/>
              <a:buChar char="§"/>
            </a:pPr>
            <a:r>
              <a:rPr lang="en-US" sz="3000" dirty="0"/>
              <a:t>Factors to consider: </a:t>
            </a:r>
          </a:p>
          <a:p>
            <a:pPr marL="825246" lvl="2" indent="-514350">
              <a:buFont typeface="+mj-lt"/>
              <a:buAutoNum type="arabicPeriod"/>
            </a:pPr>
            <a:r>
              <a:rPr lang="en-US" sz="2600" dirty="0"/>
              <a:t>Number of LEP persons eligible to be served </a:t>
            </a:r>
          </a:p>
          <a:p>
            <a:pPr marL="825246" lvl="2" indent="-514350">
              <a:buFont typeface="+mj-lt"/>
              <a:buAutoNum type="arabicPeriod"/>
            </a:pPr>
            <a:r>
              <a:rPr lang="en-US" sz="2600" dirty="0"/>
              <a:t>Frequency of contact with LEP persons in program and services</a:t>
            </a:r>
          </a:p>
          <a:p>
            <a:pPr marL="825246" lvl="2" indent="-514350">
              <a:buFont typeface="+mj-lt"/>
              <a:buAutoNum type="arabicPeriod"/>
            </a:pPr>
            <a:r>
              <a:rPr lang="en-US" sz="2600" dirty="0"/>
              <a:t>Nature and importance of the program, activity or service provided by the program to people’s lives</a:t>
            </a:r>
          </a:p>
          <a:p>
            <a:pPr marL="825246" lvl="2" indent="-514350">
              <a:buFont typeface="+mj-lt"/>
              <a:buAutoNum type="arabicPeriod"/>
            </a:pPr>
            <a:r>
              <a:rPr lang="en-US" sz="2600" dirty="0"/>
              <a:t>Resources available to the local agency and costs </a:t>
            </a:r>
            <a:endParaRPr lang="en-US" dirty="0"/>
          </a:p>
        </p:txBody>
      </p:sp>
      <p:pic>
        <p:nvPicPr>
          <p:cNvPr id="4" name="Picture 3"/>
          <p:cNvPicPr>
            <a:picLocks noChangeAspect="1"/>
          </p:cNvPicPr>
          <p:nvPr/>
        </p:nvPicPr>
        <p:blipFill>
          <a:blip r:embed="rId3"/>
          <a:stretch>
            <a:fillRect/>
          </a:stretch>
        </p:blipFill>
        <p:spPr>
          <a:xfrm>
            <a:off x="6850161" y="2836200"/>
            <a:ext cx="4892421" cy="2849116"/>
          </a:xfrm>
          <a:prstGeom prst="rect">
            <a:avLst/>
          </a:prstGeom>
        </p:spPr>
      </p:pic>
      <p:sp>
        <p:nvSpPr>
          <p:cNvPr id="5" name="Footer Placeholder 4">
            <a:extLst>
              <a:ext uri="{FF2B5EF4-FFF2-40B4-BE49-F238E27FC236}">
                <a16:creationId xmlns:a16="http://schemas.microsoft.com/office/drawing/2014/main" id="{1E3C5E1C-4E7F-4139-9A33-60CD653A909A}"/>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4B330E25-A999-43D8-8F21-AD6069A15626}"/>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1259192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77491" y="461097"/>
            <a:ext cx="5555673" cy="1498600"/>
          </a:xfrm>
        </p:spPr>
        <p:txBody>
          <a:bodyPr/>
          <a:lstStyle/>
          <a:p>
            <a:r>
              <a:rPr lang="en-US" dirty="0">
                <a:solidFill>
                  <a:srgbClr val="1CADE4"/>
                </a:solidFill>
              </a:rPr>
              <a:t>4.1 Language Assistance </a:t>
            </a:r>
          </a:p>
        </p:txBody>
      </p:sp>
      <p:sp>
        <p:nvSpPr>
          <p:cNvPr id="3" name="Content Placeholder 2"/>
          <p:cNvSpPr>
            <a:spLocks noGrp="1"/>
          </p:cNvSpPr>
          <p:nvPr>
            <p:ph idx="4294967295"/>
          </p:nvPr>
        </p:nvSpPr>
        <p:spPr>
          <a:xfrm>
            <a:off x="1316182" y="1870364"/>
            <a:ext cx="9720263" cy="4022725"/>
          </a:xfrm>
        </p:spPr>
        <p:txBody>
          <a:bodyPr>
            <a:normAutofit lnSpcReduction="10000"/>
          </a:bodyPr>
          <a:lstStyle/>
          <a:p>
            <a:pPr marL="514350" indent="-514350">
              <a:buFont typeface="+mj-lt"/>
              <a:buAutoNum type="arabicPeriod"/>
            </a:pPr>
            <a:r>
              <a:rPr lang="en-US" sz="4000" dirty="0"/>
              <a:t>Sharing of language assistance materials and services between local agencies, advocacy groups, federal grant agencies</a:t>
            </a:r>
          </a:p>
          <a:p>
            <a:pPr marL="514350" indent="-514350">
              <a:buFont typeface="+mj-lt"/>
              <a:buAutoNum type="arabicPeriod"/>
            </a:pPr>
            <a:r>
              <a:rPr lang="en-US" sz="4000" dirty="0"/>
              <a:t>Training bilingual staff to act as interpreters and translators</a:t>
            </a:r>
          </a:p>
          <a:p>
            <a:pPr marL="514350" indent="-514350">
              <a:buFont typeface="+mj-lt"/>
              <a:buAutoNum type="arabicPeriod"/>
            </a:pPr>
            <a:r>
              <a:rPr lang="en-US" sz="4000" dirty="0"/>
              <a:t>Formalized use of qualified community volunteers </a:t>
            </a:r>
          </a:p>
          <a:p>
            <a:endParaRPr lang="en-US" dirty="0"/>
          </a:p>
        </p:txBody>
      </p:sp>
      <p:sp>
        <p:nvSpPr>
          <p:cNvPr id="4" name="Footer Placeholder 3">
            <a:extLst>
              <a:ext uri="{FF2B5EF4-FFF2-40B4-BE49-F238E27FC236}">
                <a16:creationId xmlns:a16="http://schemas.microsoft.com/office/drawing/2014/main" id="{26F92B73-FD12-4A30-BDE1-D2345BE307F2}"/>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880FB72A-4771-4F82-8F3E-BD1DABF8653F}"/>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143208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57262" y="200025"/>
            <a:ext cx="9910763" cy="1498600"/>
          </a:xfrm>
        </p:spPr>
        <p:txBody>
          <a:bodyPr/>
          <a:lstStyle/>
          <a:p>
            <a:r>
              <a:rPr lang="en-US" dirty="0">
                <a:solidFill>
                  <a:srgbClr val="00B0F0"/>
                </a:solidFill>
              </a:rPr>
              <a:t>5. Collection and Use of Racial/Ethnic Data </a:t>
            </a:r>
          </a:p>
        </p:txBody>
      </p:sp>
      <p:sp>
        <p:nvSpPr>
          <p:cNvPr id="3" name="Content Placeholder 2"/>
          <p:cNvSpPr>
            <a:spLocks noGrp="1"/>
          </p:cNvSpPr>
          <p:nvPr>
            <p:ph idx="4294967295"/>
          </p:nvPr>
        </p:nvSpPr>
        <p:spPr>
          <a:xfrm>
            <a:off x="828675" y="1492251"/>
            <a:ext cx="6894513" cy="4464050"/>
          </a:xfrm>
        </p:spPr>
        <p:txBody>
          <a:bodyPr>
            <a:normAutofit/>
          </a:bodyPr>
          <a:lstStyle/>
          <a:p>
            <a:pPr marL="514350" indent="-514350">
              <a:buFont typeface="+mj-lt"/>
              <a:buAutoNum type="arabicPeriod"/>
            </a:pPr>
            <a:r>
              <a:rPr lang="en-US" sz="3000" dirty="0"/>
              <a:t>Based on documented records and retained for 3 years </a:t>
            </a:r>
          </a:p>
          <a:p>
            <a:pPr marL="514350" indent="-514350">
              <a:buFont typeface="+mj-lt"/>
              <a:buAutoNum type="arabicPeriod"/>
            </a:pPr>
            <a:r>
              <a:rPr lang="en-US" sz="3000" dirty="0"/>
              <a:t>Maintained under safeguards restricting access only to authorized personnel </a:t>
            </a:r>
          </a:p>
          <a:p>
            <a:pPr marL="514350" indent="-514350">
              <a:buFont typeface="+mj-lt"/>
              <a:buAutoNum type="arabicPeriod"/>
            </a:pPr>
            <a:r>
              <a:rPr lang="en-US" sz="3000" dirty="0"/>
              <a:t>Collected and retained for: </a:t>
            </a:r>
          </a:p>
          <a:p>
            <a:pPr marL="1017270" lvl="3" indent="-514350">
              <a:buFont typeface="Wingdings" panose="05000000000000000000" pitchFamily="2" charset="2"/>
              <a:buChar char="§"/>
            </a:pPr>
            <a:r>
              <a:rPr lang="en-US" sz="2600" dirty="0"/>
              <a:t>CSFP – FNS-191</a:t>
            </a:r>
          </a:p>
          <a:p>
            <a:pPr marL="1017270" lvl="3" indent="-514350">
              <a:buFont typeface="Wingdings" panose="05000000000000000000" pitchFamily="2" charset="2"/>
              <a:buChar char="§"/>
            </a:pPr>
            <a:r>
              <a:rPr lang="en-US" sz="2600" dirty="0"/>
              <a:t>SFMNP – Program Reports </a:t>
            </a:r>
          </a:p>
          <a:p>
            <a:pPr marL="1017270" lvl="3" indent="-514350">
              <a:buFont typeface="Wingdings" panose="05000000000000000000" pitchFamily="2" charset="2"/>
              <a:buChar char="§"/>
            </a:pPr>
            <a:r>
              <a:rPr lang="en-US" sz="2600" dirty="0"/>
              <a:t>Not required for TEFAP</a:t>
            </a:r>
          </a:p>
          <a:p>
            <a:pPr marL="0" indent="0">
              <a:buNone/>
            </a:pPr>
            <a:endParaRPr lang="en-US" sz="3000" dirty="0"/>
          </a:p>
          <a:p>
            <a:pPr marL="0" indent="0">
              <a:buNone/>
            </a:pPr>
            <a:endParaRPr lang="en-US" sz="3000" dirty="0"/>
          </a:p>
        </p:txBody>
      </p:sp>
      <p:sp>
        <p:nvSpPr>
          <p:cNvPr id="4" name="Content Placeholder 2"/>
          <p:cNvSpPr txBox="1">
            <a:spLocks/>
          </p:cNvSpPr>
          <p:nvPr/>
        </p:nvSpPr>
        <p:spPr>
          <a:xfrm>
            <a:off x="9201176" y="6169688"/>
            <a:ext cx="1473912" cy="2788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FNS-191</a:t>
            </a:r>
          </a:p>
        </p:txBody>
      </p:sp>
      <p:pic>
        <p:nvPicPr>
          <p:cNvPr id="5" name="Picture 4"/>
          <p:cNvPicPr>
            <a:picLocks noChangeAspect="1"/>
          </p:cNvPicPr>
          <p:nvPr/>
        </p:nvPicPr>
        <p:blipFill rotWithShape="1">
          <a:blip r:embed="rId3"/>
          <a:srcRect l="63488" t="20766" r="18856" b="5872"/>
          <a:stretch/>
        </p:blipFill>
        <p:spPr>
          <a:xfrm>
            <a:off x="7952369" y="1839342"/>
            <a:ext cx="3406004" cy="4330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5">
            <a:extLst>
              <a:ext uri="{FF2B5EF4-FFF2-40B4-BE49-F238E27FC236}">
                <a16:creationId xmlns:a16="http://schemas.microsoft.com/office/drawing/2014/main" id="{183CFA17-B51E-4C5E-BC7F-750A5815CB51}"/>
              </a:ext>
            </a:extLst>
          </p:cNvPr>
          <p:cNvSpPr>
            <a:spLocks noGrp="1"/>
          </p:cNvSpPr>
          <p:nvPr>
            <p:ph type="ftr" sz="quarter" idx="11"/>
          </p:nvPr>
        </p:nvSpPr>
        <p:spPr/>
        <p:txBody>
          <a:bodyPr/>
          <a:lstStyle/>
          <a:p>
            <a:r>
              <a:rPr lang="en-US" dirty="0"/>
              <a:t>Civil Rights Training (rev. 2/2019)</a:t>
            </a:r>
          </a:p>
        </p:txBody>
      </p:sp>
      <p:sp>
        <p:nvSpPr>
          <p:cNvPr id="7" name="Slide Number Placeholder 6">
            <a:extLst>
              <a:ext uri="{FF2B5EF4-FFF2-40B4-BE49-F238E27FC236}">
                <a16:creationId xmlns:a16="http://schemas.microsoft.com/office/drawing/2014/main" id="{CF3AEAF9-A43C-4F49-AA47-E50CF36AFC50}"/>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531462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43012" y="285751"/>
            <a:ext cx="10090150" cy="1498600"/>
          </a:xfrm>
        </p:spPr>
        <p:txBody>
          <a:bodyPr/>
          <a:lstStyle/>
          <a:p>
            <a:r>
              <a:rPr lang="en-US" dirty="0">
                <a:solidFill>
                  <a:srgbClr val="00B0F0"/>
                </a:solidFill>
              </a:rPr>
              <a:t>5.1 Collection and Use of Racial/Ethnic Data </a:t>
            </a:r>
          </a:p>
        </p:txBody>
      </p:sp>
      <p:sp>
        <p:nvSpPr>
          <p:cNvPr id="3" name="Content Placeholder 2"/>
          <p:cNvSpPr>
            <a:spLocks noGrp="1"/>
          </p:cNvSpPr>
          <p:nvPr>
            <p:ph idx="4294967295"/>
          </p:nvPr>
        </p:nvSpPr>
        <p:spPr>
          <a:xfrm>
            <a:off x="1633538" y="1825625"/>
            <a:ext cx="10558462" cy="1244600"/>
          </a:xfrm>
        </p:spPr>
        <p:txBody>
          <a:bodyPr>
            <a:normAutofit/>
          </a:bodyPr>
          <a:lstStyle/>
          <a:p>
            <a:r>
              <a:rPr lang="en-US" sz="4000" dirty="0"/>
              <a:t>Application Form – CSFP &amp; SFMNP only </a:t>
            </a:r>
          </a:p>
          <a:p>
            <a:pPr lvl="2"/>
            <a:r>
              <a:rPr lang="en-US" sz="3200" dirty="0"/>
              <a:t>Not required for TEFAP   </a:t>
            </a:r>
          </a:p>
          <a:p>
            <a:endParaRPr lang="en-US" dirty="0"/>
          </a:p>
        </p:txBody>
      </p:sp>
      <p:sp>
        <p:nvSpPr>
          <p:cNvPr id="4" name="Content Placeholder 2"/>
          <p:cNvSpPr txBox="1">
            <a:spLocks/>
          </p:cNvSpPr>
          <p:nvPr/>
        </p:nvSpPr>
        <p:spPr>
          <a:xfrm>
            <a:off x="5469147" y="5296531"/>
            <a:ext cx="6418053" cy="1276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700" dirty="0"/>
          </a:p>
        </p:txBody>
      </p:sp>
      <p:pic>
        <p:nvPicPr>
          <p:cNvPr id="7" name="Picture 6"/>
          <p:cNvPicPr>
            <a:picLocks noChangeAspect="1"/>
          </p:cNvPicPr>
          <p:nvPr/>
        </p:nvPicPr>
        <p:blipFill rotWithShape="1">
          <a:blip r:embed="rId3"/>
          <a:srcRect l="915" t="28323" r="62230" b="28190"/>
          <a:stretch/>
        </p:blipFill>
        <p:spPr>
          <a:xfrm>
            <a:off x="2399375" y="3371345"/>
            <a:ext cx="7435692" cy="2684659"/>
          </a:xfrm>
          <a:prstGeom prst="rect">
            <a:avLst/>
          </a:prstGeom>
          <a:ln w="28575">
            <a:solidFill>
              <a:schemeClr val="accent1"/>
            </a:solidFill>
          </a:ln>
        </p:spPr>
      </p:pic>
      <p:sp>
        <p:nvSpPr>
          <p:cNvPr id="5" name="Footer Placeholder 4">
            <a:extLst>
              <a:ext uri="{FF2B5EF4-FFF2-40B4-BE49-F238E27FC236}">
                <a16:creationId xmlns:a16="http://schemas.microsoft.com/office/drawing/2014/main" id="{16D6CA0C-F28B-4CCB-BA46-DA21CBC1A22D}"/>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9EF6F223-7020-4F0B-B4C0-AEE04EFD8671}"/>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32918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57300" y="314325"/>
            <a:ext cx="10090150" cy="1498600"/>
          </a:xfrm>
        </p:spPr>
        <p:txBody>
          <a:bodyPr/>
          <a:lstStyle/>
          <a:p>
            <a:r>
              <a:rPr lang="en-US" dirty="0">
                <a:solidFill>
                  <a:srgbClr val="00B0F0"/>
                </a:solidFill>
              </a:rPr>
              <a:t>5.2 Collection and Use of Racial/Ethnic Data </a:t>
            </a:r>
          </a:p>
        </p:txBody>
      </p:sp>
      <p:sp>
        <p:nvSpPr>
          <p:cNvPr id="3" name="Content Placeholder 2"/>
          <p:cNvSpPr>
            <a:spLocks noGrp="1"/>
          </p:cNvSpPr>
          <p:nvPr>
            <p:ph idx="4294967295"/>
          </p:nvPr>
        </p:nvSpPr>
        <p:spPr>
          <a:xfrm>
            <a:off x="1633538" y="1825625"/>
            <a:ext cx="10558462" cy="4618038"/>
          </a:xfrm>
        </p:spPr>
        <p:txBody>
          <a:bodyPr>
            <a:normAutofit/>
          </a:bodyPr>
          <a:lstStyle/>
          <a:p>
            <a:pPr>
              <a:buFont typeface="Wingdings" panose="05000000000000000000" pitchFamily="2" charset="2"/>
              <a:buChar char="§"/>
            </a:pPr>
            <a:r>
              <a:rPr lang="en-US" sz="4000" dirty="0"/>
              <a:t>Participant self-declaration is the preferred method </a:t>
            </a:r>
          </a:p>
          <a:p>
            <a:pPr>
              <a:buFont typeface="Wingdings" panose="05000000000000000000" pitchFamily="2" charset="2"/>
              <a:buChar char="§"/>
            </a:pPr>
            <a:r>
              <a:rPr lang="en-US" sz="4000" dirty="0"/>
              <a:t>If participant does not want to share this information, visual observation is acceptable </a:t>
            </a:r>
          </a:p>
          <a:p>
            <a:endParaRPr lang="en-US" sz="4000" dirty="0"/>
          </a:p>
          <a:p>
            <a:pPr marL="0" indent="0">
              <a:buNone/>
            </a:pPr>
            <a:endParaRPr lang="en-US" sz="4000" dirty="0"/>
          </a:p>
          <a:p>
            <a:endParaRPr lang="en-US" dirty="0"/>
          </a:p>
        </p:txBody>
      </p:sp>
      <p:sp>
        <p:nvSpPr>
          <p:cNvPr id="4" name="Content Placeholder 2"/>
          <p:cNvSpPr txBox="1">
            <a:spLocks/>
          </p:cNvSpPr>
          <p:nvPr/>
        </p:nvSpPr>
        <p:spPr>
          <a:xfrm>
            <a:off x="5469147" y="5296531"/>
            <a:ext cx="6418053" cy="12767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700" dirty="0"/>
          </a:p>
        </p:txBody>
      </p:sp>
      <p:sp>
        <p:nvSpPr>
          <p:cNvPr id="5" name="Footer Placeholder 4">
            <a:extLst>
              <a:ext uri="{FF2B5EF4-FFF2-40B4-BE49-F238E27FC236}">
                <a16:creationId xmlns:a16="http://schemas.microsoft.com/office/drawing/2014/main" id="{EEA0199C-CA53-4CB8-9425-BDBA9DE3CF80}"/>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F7D0C215-2A6B-4EB7-9D1D-7FB7D0A6F005}"/>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229158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23309" y="290944"/>
            <a:ext cx="5666509" cy="1391661"/>
          </a:xfrm>
        </p:spPr>
        <p:txBody>
          <a:bodyPr/>
          <a:lstStyle/>
          <a:p>
            <a:r>
              <a:rPr lang="en-US" dirty="0">
                <a:solidFill>
                  <a:schemeClr val="accent1"/>
                </a:solidFill>
              </a:rPr>
              <a:t>USDA FNS FOOD PROGRAMS</a:t>
            </a:r>
          </a:p>
        </p:txBody>
      </p:sp>
      <p:graphicFrame>
        <p:nvGraphicFramePr>
          <p:cNvPr id="4" name="Table 3"/>
          <p:cNvGraphicFramePr>
            <a:graphicFrameLocks noGrp="1"/>
          </p:cNvGraphicFramePr>
          <p:nvPr>
            <p:extLst>
              <p:ext uri="{D42A27DB-BD31-4B8C-83A1-F6EECF244321}">
                <p14:modId xmlns:p14="http://schemas.microsoft.com/office/powerpoint/2010/main" val="365332649"/>
              </p:ext>
            </p:extLst>
          </p:nvPr>
        </p:nvGraphicFramePr>
        <p:xfrm>
          <a:off x="1406730" y="1676923"/>
          <a:ext cx="9337470" cy="4710022"/>
        </p:xfrm>
        <a:graphic>
          <a:graphicData uri="http://schemas.openxmlformats.org/drawingml/2006/table">
            <a:tbl>
              <a:tblPr firstRow="1" bandRow="1">
                <a:tableStyleId>{5C22544A-7EE6-4342-B048-85BDC9FD1C3A}</a:tableStyleId>
              </a:tblPr>
              <a:tblGrid>
                <a:gridCol w="2604831">
                  <a:extLst>
                    <a:ext uri="{9D8B030D-6E8A-4147-A177-3AD203B41FA5}">
                      <a16:colId xmlns:a16="http://schemas.microsoft.com/office/drawing/2014/main" val="20000"/>
                    </a:ext>
                  </a:extLst>
                </a:gridCol>
                <a:gridCol w="2077369">
                  <a:extLst>
                    <a:ext uri="{9D8B030D-6E8A-4147-A177-3AD203B41FA5}">
                      <a16:colId xmlns:a16="http://schemas.microsoft.com/office/drawing/2014/main" val="20001"/>
                    </a:ext>
                  </a:extLst>
                </a:gridCol>
                <a:gridCol w="2341100">
                  <a:extLst>
                    <a:ext uri="{9D8B030D-6E8A-4147-A177-3AD203B41FA5}">
                      <a16:colId xmlns:a16="http://schemas.microsoft.com/office/drawing/2014/main" val="20002"/>
                    </a:ext>
                  </a:extLst>
                </a:gridCol>
                <a:gridCol w="2314170">
                  <a:extLst>
                    <a:ext uri="{9D8B030D-6E8A-4147-A177-3AD203B41FA5}">
                      <a16:colId xmlns:a16="http://schemas.microsoft.com/office/drawing/2014/main" val="20003"/>
                    </a:ext>
                  </a:extLst>
                </a:gridCol>
              </a:tblGrid>
              <a:tr h="1423960">
                <a:tc>
                  <a:txBody>
                    <a:bodyPr/>
                    <a:lstStyle/>
                    <a:p>
                      <a:pPr algn="ctr"/>
                      <a:endParaRPr lang="en-US" b="1" dirty="0"/>
                    </a:p>
                    <a:p>
                      <a:pPr algn="ctr"/>
                      <a:r>
                        <a:rPr lang="en-US" b="1" dirty="0"/>
                        <a:t>PROGRAM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dirty="0"/>
                        <a:t>Commodity Supplemental</a:t>
                      </a:r>
                      <a:r>
                        <a:rPr lang="en-US" baseline="0" dirty="0"/>
                        <a:t> Food Program</a:t>
                      </a:r>
                    </a:p>
                    <a:p>
                      <a:pPr algn="ctr"/>
                      <a:r>
                        <a:rPr lang="en-US" baseline="0" dirty="0"/>
                        <a:t>[CSFP]</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dirty="0"/>
                        <a:t>The Emergency Food Assistance Program</a:t>
                      </a:r>
                    </a:p>
                    <a:p>
                      <a:pPr algn="ctr"/>
                      <a:r>
                        <a:rPr lang="en-US" baseline="0" dirty="0"/>
                        <a:t>[TEFAP] </a:t>
                      </a:r>
                      <a:endParaRPr lang="en-US" dirty="0"/>
                    </a:p>
                  </a:txBody>
                  <a:tcPr>
                    <a:lnB w="12700" cap="flat" cmpd="sng" algn="ctr">
                      <a:solidFill>
                        <a:schemeClr val="tx1"/>
                      </a:solidFill>
                      <a:prstDash val="solid"/>
                      <a:round/>
                      <a:headEnd type="none" w="med" len="med"/>
                      <a:tailEnd type="none" w="med" len="med"/>
                    </a:lnB>
                  </a:tcPr>
                </a:tc>
                <a:tc>
                  <a:txBody>
                    <a:bodyPr/>
                    <a:lstStyle/>
                    <a:p>
                      <a:pPr algn="ctr"/>
                      <a:r>
                        <a:rPr lang="en-US" dirty="0"/>
                        <a:t>Seniors Farmers</a:t>
                      </a:r>
                      <a:r>
                        <a:rPr lang="en-US" baseline="0" dirty="0"/>
                        <a:t> Market Nutrition Program </a:t>
                      </a:r>
                    </a:p>
                    <a:p>
                      <a:pPr algn="ctr"/>
                      <a:r>
                        <a:rPr lang="en-US" baseline="0" dirty="0"/>
                        <a:t>[SFMNP]</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095354">
                <a:tc>
                  <a:txBody>
                    <a:bodyPr/>
                    <a:lstStyle/>
                    <a:p>
                      <a:pPr algn="ctr"/>
                      <a:endParaRPr lang="en-US" b="1" dirty="0"/>
                    </a:p>
                    <a:p>
                      <a:pPr algn="ctr"/>
                      <a:r>
                        <a:rPr lang="en-US" b="1" dirty="0"/>
                        <a:t>AGE ELIGIBILITY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dirty="0"/>
                    </a:p>
                    <a:p>
                      <a:pPr algn="ctr"/>
                      <a:r>
                        <a:rPr lang="en-US" dirty="0"/>
                        <a:t>60 years</a:t>
                      </a:r>
                      <a:r>
                        <a:rPr lang="en-US" baseline="0" dirty="0"/>
                        <a:t>+</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dirty="0"/>
                        <a:t>Help low-income needy persons, including</a:t>
                      </a:r>
                      <a:r>
                        <a:rPr lang="en-US" baseline="0" dirty="0"/>
                        <a:t> elderly </a:t>
                      </a:r>
                      <a:endParaRPr lang="en-US" dirty="0"/>
                    </a:p>
                  </a:txBody>
                  <a:tcPr>
                    <a:lnT w="12700" cap="flat" cmpd="sng" algn="ctr">
                      <a:solidFill>
                        <a:schemeClr val="tx1"/>
                      </a:solidFill>
                      <a:prstDash val="solid"/>
                      <a:round/>
                      <a:headEnd type="none" w="med" len="med"/>
                      <a:tailEnd type="none" w="med" len="med"/>
                    </a:lnT>
                  </a:tcPr>
                </a:tc>
                <a:tc>
                  <a:txBody>
                    <a:bodyPr/>
                    <a:lstStyle/>
                    <a:p>
                      <a:pPr algn="ctr"/>
                      <a:endParaRPr lang="en-US" baseline="0" dirty="0"/>
                    </a:p>
                    <a:p>
                      <a:pPr algn="ctr"/>
                      <a:r>
                        <a:rPr lang="en-US" baseline="0" dirty="0"/>
                        <a:t>60 years+</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423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INCOME</a:t>
                      </a:r>
                      <a:r>
                        <a:rPr lang="en-US" b="1" baseline="0" dirty="0"/>
                        <a:t> ELIGIBILITY  </a:t>
                      </a:r>
                      <a:endParaRPr lang="en-US" b="1" dirty="0"/>
                    </a:p>
                  </a:txBody>
                  <a:tcPr>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Income at or below 130%</a:t>
                      </a:r>
                      <a:r>
                        <a:rPr lang="en-US" baseline="0" dirty="0"/>
                        <a:t> of Federal Poverty Eligibility Guidelines </a:t>
                      </a:r>
                      <a:endParaRPr lang="en-US" dirty="0"/>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Income at or below 185% of the Federal Poverty </a:t>
                      </a:r>
                      <a:r>
                        <a:rPr lang="en-US" baseline="0" dirty="0">
                          <a:solidFill>
                            <a:schemeClr val="tx1"/>
                          </a:solidFill>
                        </a:rPr>
                        <a:t>Eligibility Guidelines </a:t>
                      </a:r>
                      <a:endParaRPr lang="en-US"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Income at or below 185% of the Federal Poverty </a:t>
                      </a:r>
                      <a:r>
                        <a:rPr lang="en-US" baseline="0" dirty="0"/>
                        <a:t>Eligibility Guidelines</a:t>
                      </a:r>
                      <a:endParaRPr lang="en-US" dirty="0"/>
                    </a:p>
                  </a:txBody>
                  <a:tcPr/>
                </a:tc>
                <a:extLst>
                  <a:ext uri="{0D108BD9-81ED-4DB2-BD59-A6C34878D82A}">
                    <a16:rowId xmlns:a16="http://schemas.microsoft.com/office/drawing/2014/main" val="10002"/>
                  </a:ext>
                </a:extLst>
              </a:tr>
              <a:tr h="766748">
                <a:tc>
                  <a:txBody>
                    <a:bodyPr/>
                    <a:lstStyle/>
                    <a:p>
                      <a:pPr algn="ctr"/>
                      <a:endParaRPr lang="en-US" b="1" dirty="0"/>
                    </a:p>
                    <a:p>
                      <a:pPr algn="ctr"/>
                      <a:r>
                        <a:rPr lang="en-US" b="1" dirty="0"/>
                        <a:t>SERVICE</a:t>
                      </a:r>
                      <a:r>
                        <a:rPr lang="en-US" b="1" baseline="0" dirty="0"/>
                        <a:t> AREA </a:t>
                      </a:r>
                      <a:endParaRPr lang="en-US" b="1" dirty="0"/>
                    </a:p>
                  </a:txBody>
                  <a:tcPr>
                    <a:lnR w="12700" cap="flat" cmpd="sng" algn="ctr">
                      <a:solidFill>
                        <a:schemeClr val="tx1"/>
                      </a:solidFill>
                      <a:prstDash val="solid"/>
                      <a:round/>
                      <a:headEnd type="none" w="med" len="med"/>
                      <a:tailEnd type="none" w="med" len="med"/>
                    </a:lnR>
                  </a:tcPr>
                </a:tc>
                <a:tc>
                  <a:txBody>
                    <a:bodyPr/>
                    <a:lstStyle/>
                    <a:p>
                      <a:pPr algn="ctr"/>
                      <a:endParaRPr lang="en-US" dirty="0"/>
                    </a:p>
                    <a:p>
                      <a:pPr algn="ctr"/>
                      <a:r>
                        <a:rPr lang="en-US" dirty="0"/>
                        <a:t>Statewide</a:t>
                      </a:r>
                      <a:r>
                        <a:rPr lang="en-US" baseline="0" dirty="0"/>
                        <a:t> </a:t>
                      </a:r>
                      <a:endParaRPr lang="en-US" dirty="0"/>
                    </a:p>
                  </a:txBody>
                  <a:tcPr>
                    <a:lnL w="12700" cap="flat" cmpd="sng" algn="ctr">
                      <a:solidFill>
                        <a:schemeClr val="tx1"/>
                      </a:solidFill>
                      <a:prstDash val="solid"/>
                      <a:round/>
                      <a:headEnd type="none" w="med" len="med"/>
                      <a:tailEnd type="none" w="med" len="med"/>
                    </a:lnL>
                  </a:tcPr>
                </a:tc>
                <a:tc>
                  <a:txBody>
                    <a:bodyPr/>
                    <a:lstStyle/>
                    <a:p>
                      <a:pPr algn="ctr"/>
                      <a:endParaRPr lang="en-US" dirty="0"/>
                    </a:p>
                    <a:p>
                      <a:pPr algn="ctr"/>
                      <a:r>
                        <a:rPr lang="en-US" dirty="0"/>
                        <a:t>Statewide</a:t>
                      </a:r>
                    </a:p>
                  </a:txBody>
                  <a:tcPr/>
                </a:tc>
                <a:tc>
                  <a:txBody>
                    <a:bodyPr/>
                    <a:lstStyle/>
                    <a:p>
                      <a:pPr algn="ctr"/>
                      <a:endParaRPr lang="en-US" dirty="0"/>
                    </a:p>
                    <a:p>
                      <a:pPr algn="ctr"/>
                      <a:r>
                        <a:rPr lang="en-US" dirty="0"/>
                        <a:t>Statewide</a:t>
                      </a:r>
                    </a:p>
                  </a:txBody>
                  <a:tcPr/>
                </a:tc>
                <a:extLst>
                  <a:ext uri="{0D108BD9-81ED-4DB2-BD59-A6C34878D82A}">
                    <a16:rowId xmlns:a16="http://schemas.microsoft.com/office/drawing/2014/main" val="10003"/>
                  </a:ext>
                </a:extLst>
              </a:tr>
            </a:tbl>
          </a:graphicData>
        </a:graphic>
      </p:graphicFrame>
      <p:sp>
        <p:nvSpPr>
          <p:cNvPr id="5" name="Footer Placeholder 4">
            <a:extLst>
              <a:ext uri="{FF2B5EF4-FFF2-40B4-BE49-F238E27FC236}">
                <a16:creationId xmlns:a16="http://schemas.microsoft.com/office/drawing/2014/main" id="{674A2AAE-2838-42BD-B234-094347FB012D}"/>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5E9ECEBF-4854-45E7-B424-CF63A4242410}"/>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780230143"/>
      </p:ext>
    </p:extLst>
  </p:cSld>
  <p:clrMapOvr>
    <a:masterClrMapping/>
  </p:clrMapOvr>
  <mc:AlternateContent xmlns:mc="http://schemas.openxmlformats.org/markup-compatibility/2006" xmlns:p14="http://schemas.microsoft.com/office/powerpoint/2010/main">
    <mc:Choice Requires="p14">
      <p:transition spd="slow" p14:dur="2000" advTm="76857"/>
    </mc:Choice>
    <mc:Fallback xmlns="">
      <p:transition xmlns:p14="http://schemas.microsoft.com/office/powerpoint/2010/main" spd="slow" advTm="7685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54447135"/>
              </p:ext>
            </p:extLst>
          </p:nvPr>
        </p:nvGraphicFramePr>
        <p:xfrm>
          <a:off x="638764" y="718698"/>
          <a:ext cx="77788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Rounded Rectangle 20"/>
          <p:cNvSpPr/>
          <p:nvPr/>
        </p:nvSpPr>
        <p:spPr>
          <a:xfrm>
            <a:off x="591130" y="3990226"/>
            <a:ext cx="1564831" cy="61788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69504" y="1384744"/>
            <a:ext cx="1716418" cy="5969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p:cNvGrpSpPr/>
          <p:nvPr/>
        </p:nvGrpSpPr>
        <p:grpSpPr>
          <a:xfrm>
            <a:off x="6392344" y="5472112"/>
            <a:ext cx="265631" cy="475649"/>
            <a:chOff x="8113655" y="2307434"/>
            <a:chExt cx="687118" cy="803798"/>
          </a:xfrm>
        </p:grpSpPr>
        <p:sp>
          <p:nvSpPr>
            <p:cNvPr id="11" name="Right Arrow 10"/>
            <p:cNvSpPr/>
            <p:nvPr/>
          </p:nvSpPr>
          <p:spPr>
            <a:xfrm>
              <a:off x="8113655" y="2307434"/>
              <a:ext cx="687118" cy="803798"/>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Right Arrow 4"/>
            <p:cNvSpPr/>
            <p:nvPr/>
          </p:nvSpPr>
          <p:spPr>
            <a:xfrm>
              <a:off x="8113655" y="2468194"/>
              <a:ext cx="480983" cy="482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dirty="0"/>
            </a:p>
          </p:txBody>
        </p:sp>
      </p:grpSp>
      <p:grpSp>
        <p:nvGrpSpPr>
          <p:cNvPr id="13" name="Group 12"/>
          <p:cNvGrpSpPr/>
          <p:nvPr/>
        </p:nvGrpSpPr>
        <p:grpSpPr>
          <a:xfrm>
            <a:off x="6929900" y="5257799"/>
            <a:ext cx="1442575" cy="929695"/>
            <a:chOff x="5728538" y="2096294"/>
            <a:chExt cx="2043464" cy="1226078"/>
          </a:xfrm>
        </p:grpSpPr>
        <p:sp>
          <p:nvSpPr>
            <p:cNvPr id="14" name="Rounded Rectangle 13"/>
            <p:cNvSpPr/>
            <p:nvPr/>
          </p:nvSpPr>
          <p:spPr>
            <a:xfrm>
              <a:off x="5728538" y="2096294"/>
              <a:ext cx="2043464" cy="122607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5764449" y="2132205"/>
              <a:ext cx="1971642" cy="11542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USDA</a:t>
              </a:r>
            </a:p>
          </p:txBody>
        </p:sp>
      </p:grpSp>
      <p:sp>
        <p:nvSpPr>
          <p:cNvPr id="6" name="Title 5"/>
          <p:cNvSpPr>
            <a:spLocks noGrp="1"/>
          </p:cNvSpPr>
          <p:nvPr>
            <p:ph type="title" idx="4294967295"/>
          </p:nvPr>
        </p:nvSpPr>
        <p:spPr>
          <a:xfrm>
            <a:off x="3657600" y="471488"/>
            <a:ext cx="7472363" cy="1498600"/>
          </a:xfrm>
        </p:spPr>
        <p:txBody>
          <a:bodyPr>
            <a:normAutofit fontScale="90000"/>
          </a:bodyPr>
          <a:lstStyle/>
          <a:p>
            <a:r>
              <a:rPr lang="en-US" dirty="0">
                <a:solidFill>
                  <a:srgbClr val="00B0F0"/>
                </a:solidFill>
              </a:rPr>
              <a:t>6. Discrimination Complaint Procedures / conflict resolution</a:t>
            </a:r>
          </a:p>
        </p:txBody>
      </p:sp>
      <p:sp>
        <p:nvSpPr>
          <p:cNvPr id="7" name="TextBox 6"/>
          <p:cNvSpPr txBox="1"/>
          <p:nvPr/>
        </p:nvSpPr>
        <p:spPr>
          <a:xfrm>
            <a:off x="568013" y="1427050"/>
            <a:ext cx="1675125" cy="553998"/>
          </a:xfrm>
          <a:prstGeom prst="rect">
            <a:avLst/>
          </a:prstGeom>
          <a:noFill/>
        </p:spPr>
        <p:txBody>
          <a:bodyPr wrap="square" rtlCol="0">
            <a:spAutoFit/>
          </a:bodyPr>
          <a:lstStyle/>
          <a:p>
            <a:r>
              <a:rPr lang="en-US" sz="3000" b="1" dirty="0"/>
              <a:t>Option 1  </a:t>
            </a:r>
          </a:p>
        </p:txBody>
      </p:sp>
      <p:sp>
        <p:nvSpPr>
          <p:cNvPr id="19" name="Rectangle 18"/>
          <p:cNvSpPr/>
          <p:nvPr/>
        </p:nvSpPr>
        <p:spPr>
          <a:xfrm>
            <a:off x="626212" y="3974567"/>
            <a:ext cx="1688283" cy="553998"/>
          </a:xfrm>
          <a:prstGeom prst="rect">
            <a:avLst/>
          </a:prstGeom>
        </p:spPr>
        <p:txBody>
          <a:bodyPr wrap="none">
            <a:spAutoFit/>
          </a:bodyPr>
          <a:lstStyle/>
          <a:p>
            <a:r>
              <a:rPr lang="en-US" sz="3000" b="1" dirty="0"/>
              <a:t>Option 2 </a:t>
            </a:r>
          </a:p>
        </p:txBody>
      </p:sp>
      <p:sp>
        <p:nvSpPr>
          <p:cNvPr id="22" name="Rounded Rectangle 13">
            <a:extLst>
              <a:ext uri="{FF2B5EF4-FFF2-40B4-BE49-F238E27FC236}">
                <a16:creationId xmlns:a16="http://schemas.microsoft.com/office/drawing/2014/main" id="{69EDEC0F-DD44-46EC-AE8D-C5DBA2E9C3D2}"/>
              </a:ext>
            </a:extLst>
          </p:cNvPr>
          <p:cNvSpPr/>
          <p:nvPr/>
        </p:nvSpPr>
        <p:spPr>
          <a:xfrm>
            <a:off x="5524963" y="2395537"/>
            <a:ext cx="1442575" cy="92969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3200" dirty="0"/>
              <a:t>USDA</a:t>
            </a:r>
          </a:p>
        </p:txBody>
      </p:sp>
      <p:sp>
        <p:nvSpPr>
          <p:cNvPr id="9" name="Footer Placeholder 8">
            <a:extLst>
              <a:ext uri="{FF2B5EF4-FFF2-40B4-BE49-F238E27FC236}">
                <a16:creationId xmlns:a16="http://schemas.microsoft.com/office/drawing/2014/main" id="{B43651E3-0552-4E67-8110-59A1A7E41E5A}"/>
              </a:ext>
            </a:extLst>
          </p:cNvPr>
          <p:cNvSpPr>
            <a:spLocks noGrp="1"/>
          </p:cNvSpPr>
          <p:nvPr>
            <p:ph type="ftr" sz="quarter" idx="11"/>
          </p:nvPr>
        </p:nvSpPr>
        <p:spPr/>
        <p:txBody>
          <a:bodyPr/>
          <a:lstStyle/>
          <a:p>
            <a:r>
              <a:rPr lang="en-US" dirty="0"/>
              <a:t>Civil Rights Training (rev. 2/2019)</a:t>
            </a:r>
          </a:p>
        </p:txBody>
      </p:sp>
      <p:sp>
        <p:nvSpPr>
          <p:cNvPr id="16" name="Slide Number Placeholder 15">
            <a:extLst>
              <a:ext uri="{FF2B5EF4-FFF2-40B4-BE49-F238E27FC236}">
                <a16:creationId xmlns:a16="http://schemas.microsoft.com/office/drawing/2014/main" id="{C131901B-DC72-4CB9-9638-B2BC5D4BE425}"/>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84331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28700" y="342900"/>
            <a:ext cx="6958013" cy="1498600"/>
          </a:xfrm>
        </p:spPr>
        <p:txBody>
          <a:bodyPr/>
          <a:lstStyle/>
          <a:p>
            <a:r>
              <a:rPr lang="en-US" dirty="0">
                <a:solidFill>
                  <a:schemeClr val="accent1"/>
                </a:solidFill>
              </a:rPr>
              <a:t>6.1 Filing a complaint to usda</a:t>
            </a:r>
          </a:p>
        </p:txBody>
      </p:sp>
      <p:sp>
        <p:nvSpPr>
          <p:cNvPr id="5" name="Rectangle 4"/>
          <p:cNvSpPr/>
          <p:nvPr/>
        </p:nvSpPr>
        <p:spPr>
          <a:xfrm>
            <a:off x="8906360" y="6167501"/>
            <a:ext cx="2702663" cy="369332"/>
          </a:xfrm>
          <a:prstGeom prst="rect">
            <a:avLst/>
          </a:prstGeom>
        </p:spPr>
        <p:txBody>
          <a:bodyPr wrap="none">
            <a:spAutoFit/>
          </a:bodyPr>
          <a:lstStyle/>
          <a:p>
            <a:r>
              <a:rPr lang="en-US" dirty="0"/>
              <a:t>“And Justice For All” Poster </a:t>
            </a:r>
          </a:p>
        </p:txBody>
      </p:sp>
      <p:pic>
        <p:nvPicPr>
          <p:cNvPr id="8" name="Picture 7"/>
          <p:cNvPicPr>
            <a:picLocks noChangeAspect="1"/>
          </p:cNvPicPr>
          <p:nvPr/>
        </p:nvPicPr>
        <p:blipFill rotWithShape="1">
          <a:blip r:embed="rId3"/>
          <a:srcRect l="64417" t="27792" r="19829" b="5176"/>
          <a:stretch/>
        </p:blipFill>
        <p:spPr>
          <a:xfrm>
            <a:off x="8381945" y="1006948"/>
            <a:ext cx="3727024" cy="4852487"/>
          </a:xfrm>
          <a:prstGeom prst="rect">
            <a:avLst/>
          </a:prstGeom>
        </p:spPr>
      </p:pic>
      <p:pic>
        <p:nvPicPr>
          <p:cNvPr id="6" name="Picture 5"/>
          <p:cNvPicPr>
            <a:picLocks noChangeAspect="1"/>
          </p:cNvPicPr>
          <p:nvPr/>
        </p:nvPicPr>
        <p:blipFill rotWithShape="1">
          <a:blip r:embed="rId4"/>
          <a:srcRect l="53229" t="37745" r="28021" b="17319"/>
          <a:stretch/>
        </p:blipFill>
        <p:spPr>
          <a:xfrm>
            <a:off x="600076" y="1411040"/>
            <a:ext cx="6520656" cy="4781815"/>
          </a:xfrm>
          <a:prstGeom prst="rect">
            <a:avLst/>
          </a:prstGeom>
        </p:spPr>
      </p:pic>
      <p:sp>
        <p:nvSpPr>
          <p:cNvPr id="7" name="Rectangle 6"/>
          <p:cNvSpPr/>
          <p:nvPr/>
        </p:nvSpPr>
        <p:spPr>
          <a:xfrm>
            <a:off x="8453912" y="4475925"/>
            <a:ext cx="1815503" cy="142045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5045521" y="4412225"/>
            <a:ext cx="3251200" cy="1484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6A4E5964-1BEA-44BD-9294-C7332B0D1A0E}"/>
              </a:ext>
            </a:extLst>
          </p:cNvPr>
          <p:cNvSpPr>
            <a:spLocks noGrp="1"/>
          </p:cNvSpPr>
          <p:nvPr>
            <p:ph type="ftr" sz="quarter" idx="11"/>
          </p:nvPr>
        </p:nvSpPr>
        <p:spPr/>
        <p:txBody>
          <a:bodyPr/>
          <a:lstStyle/>
          <a:p>
            <a:r>
              <a:rPr lang="en-US" dirty="0"/>
              <a:t>Civil Rights Training (rev. 2/2019)</a:t>
            </a:r>
          </a:p>
        </p:txBody>
      </p:sp>
      <p:sp>
        <p:nvSpPr>
          <p:cNvPr id="4" name="Slide Number Placeholder 3">
            <a:extLst>
              <a:ext uri="{FF2B5EF4-FFF2-40B4-BE49-F238E27FC236}">
                <a16:creationId xmlns:a16="http://schemas.microsoft.com/office/drawing/2014/main" id="{80D5AB0B-8630-48FF-9AD7-149C9617097D}"/>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118716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1076" y="400050"/>
            <a:ext cx="9234488" cy="1498600"/>
          </a:xfrm>
        </p:spPr>
        <p:txBody>
          <a:bodyPr/>
          <a:lstStyle/>
          <a:p>
            <a:r>
              <a:rPr lang="en-US" dirty="0">
                <a:solidFill>
                  <a:srgbClr val="00B0F0"/>
                </a:solidFill>
              </a:rPr>
              <a:t>6.2 complaint procedure – local agency </a:t>
            </a:r>
          </a:p>
        </p:txBody>
      </p:sp>
      <p:sp>
        <p:nvSpPr>
          <p:cNvPr id="3" name="Content Placeholder 2"/>
          <p:cNvSpPr>
            <a:spLocks noGrp="1"/>
          </p:cNvSpPr>
          <p:nvPr>
            <p:ph idx="4294967295"/>
          </p:nvPr>
        </p:nvSpPr>
        <p:spPr>
          <a:xfrm>
            <a:off x="469901" y="1968500"/>
            <a:ext cx="10850562" cy="4278313"/>
          </a:xfrm>
        </p:spPr>
        <p:txBody>
          <a:bodyPr>
            <a:noAutofit/>
          </a:bodyPr>
          <a:lstStyle/>
          <a:p>
            <a:pPr marL="585216" lvl="1" indent="-457200">
              <a:buFont typeface="+mj-lt"/>
              <a:buAutoNum type="arabicPeriod"/>
            </a:pPr>
            <a:r>
              <a:rPr lang="en-US" sz="3000" dirty="0"/>
              <a:t>Accept complaint with an open mind </a:t>
            </a:r>
          </a:p>
          <a:p>
            <a:pPr marL="585216" lvl="1" indent="-457200">
              <a:buFont typeface="+mj-lt"/>
              <a:buAutoNum type="arabicPeriod"/>
            </a:pPr>
            <a:r>
              <a:rPr lang="en-US" sz="3000" dirty="0"/>
              <a:t>Have written documentation by the complainant or person receiving complaint</a:t>
            </a:r>
          </a:p>
          <a:p>
            <a:pPr marL="585216" lvl="1" indent="-457200">
              <a:buFont typeface="+mj-lt"/>
              <a:buAutoNum type="arabicPeriod"/>
            </a:pPr>
            <a:r>
              <a:rPr lang="en-US" sz="3000" dirty="0"/>
              <a:t>Investigate </a:t>
            </a:r>
          </a:p>
          <a:p>
            <a:pPr marL="585216" lvl="1" indent="-457200">
              <a:buFont typeface="+mj-lt"/>
              <a:buAutoNum type="arabicPeriod"/>
            </a:pPr>
            <a:r>
              <a:rPr lang="en-US" sz="3000" dirty="0"/>
              <a:t>Take corrective action </a:t>
            </a:r>
          </a:p>
          <a:p>
            <a:pPr marL="585216" lvl="1" indent="-457200">
              <a:buFont typeface="+mj-lt"/>
              <a:buAutoNum type="arabicPeriod"/>
            </a:pPr>
            <a:r>
              <a:rPr lang="en-US" sz="3000" dirty="0"/>
              <a:t>Write a letter to the complainant with the corrective action and right to appeal to OCS </a:t>
            </a:r>
          </a:p>
          <a:p>
            <a:pPr marL="585216" lvl="1" indent="-457200">
              <a:buFont typeface="+mj-lt"/>
              <a:buAutoNum type="arabicPeriod"/>
            </a:pPr>
            <a:r>
              <a:rPr lang="en-US" sz="3000" dirty="0"/>
              <a:t>Follow up </a:t>
            </a:r>
          </a:p>
        </p:txBody>
      </p:sp>
      <p:sp>
        <p:nvSpPr>
          <p:cNvPr id="4" name="Footer Placeholder 3">
            <a:extLst>
              <a:ext uri="{FF2B5EF4-FFF2-40B4-BE49-F238E27FC236}">
                <a16:creationId xmlns:a16="http://schemas.microsoft.com/office/drawing/2014/main" id="{976A236E-9E1B-4A3C-A9D0-CF1ABFAF19D6}"/>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2C804F0E-80BE-439E-9900-0E30E1D01A45}"/>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55015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2963" y="428626"/>
            <a:ext cx="9910763" cy="1498600"/>
          </a:xfrm>
        </p:spPr>
        <p:txBody>
          <a:bodyPr/>
          <a:lstStyle/>
          <a:p>
            <a:r>
              <a:rPr lang="en-US" dirty="0">
                <a:solidFill>
                  <a:srgbClr val="00B0F0"/>
                </a:solidFill>
              </a:rPr>
              <a:t>6.3 Conflict Resolution – corrective action  </a:t>
            </a:r>
          </a:p>
        </p:txBody>
      </p:sp>
      <p:sp>
        <p:nvSpPr>
          <p:cNvPr id="3" name="Content Placeholder 2"/>
          <p:cNvSpPr>
            <a:spLocks noGrp="1"/>
          </p:cNvSpPr>
          <p:nvPr>
            <p:ph idx="4294967295"/>
          </p:nvPr>
        </p:nvSpPr>
        <p:spPr>
          <a:xfrm>
            <a:off x="1085850" y="2043112"/>
            <a:ext cx="9720263" cy="4022725"/>
          </a:xfrm>
        </p:spPr>
        <p:txBody>
          <a:bodyPr>
            <a:normAutofit/>
          </a:bodyPr>
          <a:lstStyle/>
          <a:p>
            <a:pPr marL="870966" lvl="1" indent="-742950">
              <a:buFont typeface="+mj-lt"/>
              <a:buAutoNum type="arabicPeriod"/>
            </a:pPr>
            <a:r>
              <a:rPr lang="en-US" sz="4000" dirty="0"/>
              <a:t>Produce a solution that all parties can agree to. </a:t>
            </a:r>
          </a:p>
          <a:p>
            <a:pPr marL="870966" lvl="1" indent="-742950">
              <a:buFont typeface="+mj-lt"/>
              <a:buAutoNum type="arabicPeriod"/>
            </a:pPr>
            <a:r>
              <a:rPr lang="en-US" sz="4000" dirty="0"/>
              <a:t>Work quickly to find the best solution. </a:t>
            </a:r>
          </a:p>
          <a:p>
            <a:pPr marL="870966" lvl="1" indent="-742950">
              <a:buFont typeface="+mj-lt"/>
              <a:buAutoNum type="arabicPeriod"/>
            </a:pPr>
            <a:r>
              <a:rPr lang="en-US" sz="4000" dirty="0"/>
              <a:t>Improve, not hurt, the relationship between the groups in conflict. </a:t>
            </a:r>
          </a:p>
          <a:p>
            <a:endParaRPr lang="en-US" sz="4000" dirty="0"/>
          </a:p>
        </p:txBody>
      </p:sp>
      <p:sp>
        <p:nvSpPr>
          <p:cNvPr id="4" name="Footer Placeholder 3">
            <a:extLst>
              <a:ext uri="{FF2B5EF4-FFF2-40B4-BE49-F238E27FC236}">
                <a16:creationId xmlns:a16="http://schemas.microsoft.com/office/drawing/2014/main" id="{DC5FFDF1-7201-4C37-8B09-3DDE2F2E16C8}"/>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0BCFE341-E878-42D5-A4E6-8514942B784E}"/>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602763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8813" y="542926"/>
            <a:ext cx="7758113" cy="1498600"/>
          </a:xfrm>
        </p:spPr>
        <p:txBody>
          <a:bodyPr/>
          <a:lstStyle/>
          <a:p>
            <a:r>
              <a:rPr lang="en-US" dirty="0">
                <a:solidFill>
                  <a:schemeClr val="accent1"/>
                </a:solidFill>
              </a:rPr>
              <a:t>7. Civil rights Compliance Reviews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68749014"/>
              </p:ext>
            </p:extLst>
          </p:nvPr>
        </p:nvGraphicFramePr>
        <p:xfrm>
          <a:off x="1260475" y="2406650"/>
          <a:ext cx="9473301" cy="3181198"/>
        </p:xfrm>
        <a:graphic>
          <a:graphicData uri="http://schemas.openxmlformats.org/drawingml/2006/table">
            <a:tbl>
              <a:tblPr firstRow="1" bandRow="1">
                <a:tableStyleId>{5C22544A-7EE6-4342-B048-85BDC9FD1C3A}</a:tableStyleId>
              </a:tblPr>
              <a:tblGrid>
                <a:gridCol w="3157767">
                  <a:extLst>
                    <a:ext uri="{9D8B030D-6E8A-4147-A177-3AD203B41FA5}">
                      <a16:colId xmlns:a16="http://schemas.microsoft.com/office/drawing/2014/main" val="20000"/>
                    </a:ext>
                  </a:extLst>
                </a:gridCol>
                <a:gridCol w="3157767">
                  <a:extLst>
                    <a:ext uri="{9D8B030D-6E8A-4147-A177-3AD203B41FA5}">
                      <a16:colId xmlns:a16="http://schemas.microsoft.com/office/drawing/2014/main" val="20001"/>
                    </a:ext>
                  </a:extLst>
                </a:gridCol>
                <a:gridCol w="3157767">
                  <a:extLst>
                    <a:ext uri="{9D8B030D-6E8A-4147-A177-3AD203B41FA5}">
                      <a16:colId xmlns:a16="http://schemas.microsoft.com/office/drawing/2014/main" val="20002"/>
                    </a:ext>
                  </a:extLst>
                </a:gridCol>
              </a:tblGrid>
              <a:tr h="450165">
                <a:tc>
                  <a:txBody>
                    <a:bodyPr/>
                    <a:lstStyle/>
                    <a:p>
                      <a:pPr algn="ctr"/>
                      <a:r>
                        <a:rPr lang="en-US" sz="2500" dirty="0"/>
                        <a:t>TEFAP </a:t>
                      </a:r>
                    </a:p>
                  </a:txBody>
                  <a:tcPr/>
                </a:tc>
                <a:tc>
                  <a:txBody>
                    <a:bodyPr/>
                    <a:lstStyle/>
                    <a:p>
                      <a:pPr algn="ctr"/>
                      <a:r>
                        <a:rPr lang="en-US" sz="2500" dirty="0"/>
                        <a:t>CSFP</a:t>
                      </a:r>
                    </a:p>
                  </a:txBody>
                  <a:tcPr/>
                </a:tc>
                <a:tc>
                  <a:txBody>
                    <a:bodyPr/>
                    <a:lstStyle/>
                    <a:p>
                      <a:pPr algn="ctr"/>
                      <a:r>
                        <a:rPr lang="en-US" sz="2500" dirty="0"/>
                        <a:t>SFMNP</a:t>
                      </a:r>
                    </a:p>
                  </a:txBody>
                  <a:tcPr/>
                </a:tc>
                <a:extLst>
                  <a:ext uri="{0D108BD9-81ED-4DB2-BD59-A6C34878D82A}">
                    <a16:rowId xmlns:a16="http://schemas.microsoft.com/office/drawing/2014/main" val="10000"/>
                  </a:ext>
                </a:extLst>
              </a:tr>
              <a:tr h="2708758">
                <a:tc>
                  <a:txBody>
                    <a:bodyPr/>
                    <a:lstStyle/>
                    <a:p>
                      <a:r>
                        <a:rPr lang="en-US" sz="2500" baseline="0" dirty="0"/>
                        <a:t>On-site review of 25% of all local agencies once every 4 years </a:t>
                      </a:r>
                      <a:endParaRPr lang="en-US" sz="2500" dirty="0"/>
                    </a:p>
                  </a:txBody>
                  <a:tcPr/>
                </a:tc>
                <a:tc>
                  <a:txBody>
                    <a:bodyPr/>
                    <a:lstStyle/>
                    <a:p>
                      <a:r>
                        <a:rPr lang="en-US" sz="2500" dirty="0"/>
                        <a:t>On-site</a:t>
                      </a:r>
                      <a:r>
                        <a:rPr lang="en-US" sz="2500" baseline="0" dirty="0"/>
                        <a:t> reviews of local agencies and all storage facilities once every 2 years </a:t>
                      </a:r>
                      <a:endParaRPr lang="en-US" sz="2500" dirty="0"/>
                    </a:p>
                  </a:txBody>
                  <a:tcPr/>
                </a:tc>
                <a:tc>
                  <a:txBody>
                    <a:bodyPr/>
                    <a:lstStyle/>
                    <a:p>
                      <a:r>
                        <a:rPr lang="en-US" sz="2500" dirty="0"/>
                        <a:t>On-</a:t>
                      </a:r>
                      <a:r>
                        <a:rPr lang="en-US" sz="2500" baseline="0" dirty="0"/>
                        <a:t>site review of 10% of farmers and 10% of each outlet </a:t>
                      </a:r>
                    </a:p>
                    <a:p>
                      <a:endParaRPr lang="en-US" sz="2500" baseline="0" dirty="0"/>
                    </a:p>
                    <a:p>
                      <a:r>
                        <a:rPr lang="en-US" sz="2500" baseline="0" dirty="0"/>
                        <a:t>Local agencies once every 2 years </a:t>
                      </a:r>
                      <a:endParaRPr lang="en-US" sz="2500" dirty="0"/>
                    </a:p>
                  </a:txBody>
                  <a:tcPr/>
                </a:tc>
                <a:extLst>
                  <a:ext uri="{0D108BD9-81ED-4DB2-BD59-A6C34878D82A}">
                    <a16:rowId xmlns:a16="http://schemas.microsoft.com/office/drawing/2014/main" val="10001"/>
                  </a:ext>
                </a:extLst>
              </a:tr>
            </a:tbl>
          </a:graphicData>
        </a:graphic>
      </p:graphicFrame>
      <p:sp>
        <p:nvSpPr>
          <p:cNvPr id="3" name="Footer Placeholder 2">
            <a:extLst>
              <a:ext uri="{FF2B5EF4-FFF2-40B4-BE49-F238E27FC236}">
                <a16:creationId xmlns:a16="http://schemas.microsoft.com/office/drawing/2014/main" id="{5F2C4853-D123-42C4-BABB-E1C9D9ADD7EF}"/>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12AF43E6-2394-4F48-8CE6-171FA4727B61}"/>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61047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8813" y="542926"/>
            <a:ext cx="7758113" cy="957262"/>
          </a:xfrm>
        </p:spPr>
        <p:txBody>
          <a:bodyPr/>
          <a:lstStyle/>
          <a:p>
            <a:r>
              <a:rPr lang="en-US" dirty="0">
                <a:solidFill>
                  <a:schemeClr val="accent1"/>
                </a:solidFill>
              </a:rPr>
              <a:t>8. RESOLUTION OF NONCOMPLIANCE</a:t>
            </a:r>
          </a:p>
        </p:txBody>
      </p:sp>
      <p:sp>
        <p:nvSpPr>
          <p:cNvPr id="3" name="Footer Placeholder 2">
            <a:extLst>
              <a:ext uri="{FF2B5EF4-FFF2-40B4-BE49-F238E27FC236}">
                <a16:creationId xmlns:a16="http://schemas.microsoft.com/office/drawing/2014/main" id="{5F2C4853-D123-42C4-BABB-E1C9D9ADD7EF}"/>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12AF43E6-2394-4F48-8CE6-171FA4727B61}"/>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6" name="Content Placeholder 2">
            <a:extLst>
              <a:ext uri="{FF2B5EF4-FFF2-40B4-BE49-F238E27FC236}">
                <a16:creationId xmlns:a16="http://schemas.microsoft.com/office/drawing/2014/main" id="{716CED97-FDD3-4E74-9832-741612C5ABD0}"/>
              </a:ext>
            </a:extLst>
          </p:cNvPr>
          <p:cNvSpPr txBox="1">
            <a:spLocks/>
          </p:cNvSpPr>
          <p:nvPr/>
        </p:nvSpPr>
        <p:spPr>
          <a:xfrm>
            <a:off x="1085850" y="2043112"/>
            <a:ext cx="9720263" cy="402272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Font typeface="+mj-lt"/>
              <a:buAutoNum type="arabicPeriod"/>
            </a:pPr>
            <a:r>
              <a:rPr lang="en-US" sz="2400" dirty="0"/>
              <a:t>Denying an individual or household the opportunity to apply for program benefits or services on the basis of race, color, national origin, age, sex, or disability.</a:t>
            </a:r>
          </a:p>
          <a:p>
            <a:pPr marL="457200" indent="-457200">
              <a:buFont typeface="+mj-lt"/>
              <a:buAutoNum type="arabicPeriod"/>
            </a:pPr>
            <a:r>
              <a:rPr lang="en-US" sz="2400" dirty="0"/>
              <a:t>Providing program services or benefits in a disparate manner on the basis of race, color, national origin, age, sex, or disability, unless the difference is necessary to comply with nondiscrimination requirements, such as disability accommodations. </a:t>
            </a:r>
          </a:p>
          <a:p>
            <a:pPr marL="457200" indent="-457200">
              <a:buFont typeface="+mj-lt"/>
              <a:buAutoNum type="arabicPeriod"/>
            </a:pPr>
            <a:r>
              <a:rPr lang="en-US" sz="2400" dirty="0"/>
              <a:t>Selecting program sites or facilities in a manner that denies an individual access to program benefits, assistance, or services on the basis of race, color, national origin, age, sex, or disability. </a:t>
            </a:r>
            <a:endParaRPr lang="en-US" sz="4000" dirty="0"/>
          </a:p>
          <a:p>
            <a:endParaRPr lang="en-US" sz="4000" dirty="0"/>
          </a:p>
        </p:txBody>
      </p:sp>
      <p:sp>
        <p:nvSpPr>
          <p:cNvPr id="7" name="TextBox 6">
            <a:extLst>
              <a:ext uri="{FF2B5EF4-FFF2-40B4-BE49-F238E27FC236}">
                <a16:creationId xmlns:a16="http://schemas.microsoft.com/office/drawing/2014/main" id="{F8BE6135-E5C6-4E78-B842-B6148EE7A699}"/>
              </a:ext>
            </a:extLst>
          </p:cNvPr>
          <p:cNvSpPr txBox="1"/>
          <p:nvPr/>
        </p:nvSpPr>
        <p:spPr>
          <a:xfrm>
            <a:off x="2514602" y="1271589"/>
            <a:ext cx="6829423" cy="584775"/>
          </a:xfrm>
          <a:prstGeom prst="rect">
            <a:avLst/>
          </a:prstGeom>
          <a:noFill/>
        </p:spPr>
        <p:txBody>
          <a:bodyPr wrap="square" rtlCol="0">
            <a:spAutoFit/>
          </a:bodyPr>
          <a:lstStyle/>
          <a:p>
            <a:r>
              <a:rPr lang="en-US" sz="3200" b="1" dirty="0"/>
              <a:t>Examples of prohibited discrimination</a:t>
            </a:r>
          </a:p>
        </p:txBody>
      </p:sp>
    </p:spTree>
    <p:extLst>
      <p:ext uri="{BB962C8B-B14F-4D97-AF65-F5344CB8AC3E}">
        <p14:creationId xmlns:p14="http://schemas.microsoft.com/office/powerpoint/2010/main" val="4095633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1937" y="442913"/>
            <a:ext cx="3071813" cy="1498600"/>
          </a:xfrm>
        </p:spPr>
        <p:txBody>
          <a:bodyPr>
            <a:normAutofit/>
          </a:bodyPr>
          <a:lstStyle/>
          <a:p>
            <a:r>
              <a:rPr lang="en-US" sz="6000" dirty="0">
                <a:solidFill>
                  <a:srgbClr val="00B0F0"/>
                </a:solidFill>
              </a:rPr>
              <a:t>Next Steps </a:t>
            </a:r>
          </a:p>
        </p:txBody>
      </p:sp>
      <p:sp>
        <p:nvSpPr>
          <p:cNvPr id="3" name="Content Placeholder 2"/>
          <p:cNvSpPr>
            <a:spLocks noGrp="1"/>
          </p:cNvSpPr>
          <p:nvPr>
            <p:ph idx="4294967295"/>
          </p:nvPr>
        </p:nvSpPr>
        <p:spPr>
          <a:xfrm>
            <a:off x="257176" y="2085975"/>
            <a:ext cx="8072438" cy="2955925"/>
          </a:xfrm>
        </p:spPr>
        <p:txBody>
          <a:bodyPr>
            <a:noAutofit/>
          </a:bodyPr>
          <a:lstStyle/>
          <a:p>
            <a:pPr marL="742950" indent="-742950">
              <a:buFont typeface="+mj-lt"/>
              <a:buAutoNum type="arabicPeriod"/>
            </a:pPr>
            <a:r>
              <a:rPr lang="en-US" sz="4000" dirty="0"/>
              <a:t>Sub-recipient and volunteer training</a:t>
            </a:r>
          </a:p>
          <a:p>
            <a:pPr marL="742950" indent="-742950">
              <a:buFont typeface="+mj-lt"/>
              <a:buAutoNum type="arabicPeriod"/>
            </a:pPr>
            <a:r>
              <a:rPr lang="en-US" sz="4000" dirty="0"/>
              <a:t>Maintain a civil rights file of the training provided indicating the dates and who training was provided to.</a:t>
            </a:r>
          </a:p>
          <a:p>
            <a:pPr marL="128016" lvl="1" indent="0">
              <a:buNone/>
            </a:pPr>
            <a:endParaRPr lang="en-US" sz="3000" dirty="0"/>
          </a:p>
          <a:p>
            <a:pPr marL="0" indent="0">
              <a:buNone/>
            </a:pPr>
            <a:endParaRPr lang="en-US" sz="2500" dirty="0"/>
          </a:p>
        </p:txBody>
      </p:sp>
      <p:pic>
        <p:nvPicPr>
          <p:cNvPr id="5" name="Picture 4"/>
          <p:cNvPicPr>
            <a:picLocks noChangeAspect="1"/>
          </p:cNvPicPr>
          <p:nvPr/>
        </p:nvPicPr>
        <p:blipFill>
          <a:blip r:embed="rId3"/>
          <a:stretch>
            <a:fillRect/>
          </a:stretch>
        </p:blipFill>
        <p:spPr>
          <a:xfrm>
            <a:off x="7872919" y="2981356"/>
            <a:ext cx="3414743" cy="2564255"/>
          </a:xfrm>
          <a:prstGeom prst="rect">
            <a:avLst/>
          </a:prstGeom>
        </p:spPr>
      </p:pic>
      <p:sp>
        <p:nvSpPr>
          <p:cNvPr id="4" name="Footer Placeholder 3">
            <a:extLst>
              <a:ext uri="{FF2B5EF4-FFF2-40B4-BE49-F238E27FC236}">
                <a16:creationId xmlns:a16="http://schemas.microsoft.com/office/drawing/2014/main" id="{41C7C152-1EEA-4B8C-BD87-06C4C53C4B39}"/>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FC38CBF0-9CE6-43C8-9358-F311D9CEC5EA}"/>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4175201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7707" y="713720"/>
            <a:ext cx="9556124" cy="7325082"/>
          </a:xfrm>
          <a:prstGeom prst="rect">
            <a:avLst/>
          </a:prstGeom>
          <a:noFill/>
        </p:spPr>
        <p:txBody>
          <a:bodyPr wrap="square" rtlCol="0">
            <a:spAutoFit/>
          </a:bodyPr>
          <a:lstStyle/>
          <a:p>
            <a:pPr algn="ctr"/>
            <a:endParaRPr lang="en-US" sz="4000" dirty="0">
              <a:solidFill>
                <a:srgbClr val="00B0F0"/>
              </a:solidFill>
            </a:endParaRPr>
          </a:p>
          <a:p>
            <a:pPr algn="ctr"/>
            <a:endParaRPr lang="en-US" sz="4000" dirty="0">
              <a:solidFill>
                <a:srgbClr val="00B0F0"/>
              </a:solidFill>
            </a:endParaRPr>
          </a:p>
          <a:p>
            <a:pPr algn="ctr"/>
            <a:endParaRPr lang="en-US" sz="4000" dirty="0">
              <a:solidFill>
                <a:srgbClr val="00B0F0"/>
              </a:solidFill>
            </a:endParaRPr>
          </a:p>
          <a:p>
            <a:pPr algn="ctr"/>
            <a:endParaRPr lang="en-US" sz="4000" dirty="0">
              <a:solidFill>
                <a:srgbClr val="00B0F0"/>
              </a:solidFill>
            </a:endParaRPr>
          </a:p>
          <a:p>
            <a:pPr algn="ctr"/>
            <a:r>
              <a:rPr lang="en-US" sz="4000" dirty="0">
                <a:solidFill>
                  <a:srgbClr val="00B0F0"/>
                </a:solidFill>
              </a:rPr>
              <a:t>For more information, contact:</a:t>
            </a:r>
          </a:p>
          <a:p>
            <a:pPr algn="ctr"/>
            <a:r>
              <a:rPr lang="en-US" sz="4000" dirty="0">
                <a:solidFill>
                  <a:srgbClr val="00B0F0"/>
                </a:solidFill>
              </a:rPr>
              <a:t>Office of Community Services </a:t>
            </a:r>
          </a:p>
          <a:p>
            <a:pPr algn="ctr"/>
            <a:r>
              <a:rPr lang="en-US" sz="4000" dirty="0">
                <a:solidFill>
                  <a:srgbClr val="00B0F0"/>
                </a:solidFill>
              </a:rPr>
              <a:t>830 Punchbowl Street, Room 420</a:t>
            </a:r>
          </a:p>
          <a:p>
            <a:pPr algn="ctr"/>
            <a:r>
              <a:rPr lang="en-US" sz="4000" dirty="0">
                <a:solidFill>
                  <a:srgbClr val="00B0F0"/>
                </a:solidFill>
              </a:rPr>
              <a:t>Honolulu, Hawaii 96813</a:t>
            </a:r>
          </a:p>
          <a:p>
            <a:pPr algn="ctr"/>
            <a:r>
              <a:rPr lang="en-US" sz="4000" dirty="0">
                <a:solidFill>
                  <a:srgbClr val="00B0F0"/>
                </a:solidFill>
              </a:rPr>
              <a:t>(808) 586-8675</a:t>
            </a:r>
          </a:p>
          <a:p>
            <a:pPr algn="ctr"/>
            <a:endParaRPr lang="en-US" sz="4000" dirty="0">
              <a:solidFill>
                <a:srgbClr val="00B0F0"/>
              </a:solidFill>
            </a:endParaRPr>
          </a:p>
          <a:p>
            <a:pPr algn="ctr"/>
            <a:r>
              <a:rPr lang="en-US" sz="7000" dirty="0">
                <a:solidFill>
                  <a:srgbClr val="00B0F0"/>
                </a:solidFill>
              </a:rPr>
              <a:t> </a:t>
            </a:r>
          </a:p>
        </p:txBody>
      </p:sp>
      <p:sp>
        <p:nvSpPr>
          <p:cNvPr id="3" name="Footer Placeholder 2">
            <a:extLst>
              <a:ext uri="{FF2B5EF4-FFF2-40B4-BE49-F238E27FC236}">
                <a16:creationId xmlns:a16="http://schemas.microsoft.com/office/drawing/2014/main" id="{D827123C-0382-45CC-A44A-B6A124A67EF7}"/>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0E9B7AB7-8E24-4AD7-A4DA-D6A9239DD1C2}"/>
              </a:ext>
            </a:extLst>
          </p:cNvPr>
          <p:cNvSpPr>
            <a:spLocks noGrp="1"/>
          </p:cNvSpPr>
          <p:nvPr>
            <p:ph type="sldNum" sz="quarter" idx="12"/>
          </p:nvPr>
        </p:nvSpPr>
        <p:spPr/>
        <p:txBody>
          <a:bodyPr/>
          <a:lstStyle/>
          <a:p>
            <a:fld id="{6D22F896-40B5-4ADD-8801-0D06FADFA095}" type="slidenum">
              <a:rPr lang="en-US" smtClean="0"/>
              <a:t>27</a:t>
            </a:fld>
            <a:endParaRPr lang="en-US" dirty="0"/>
          </a:p>
        </p:txBody>
      </p:sp>
      <p:pic>
        <p:nvPicPr>
          <p:cNvPr id="4" name="Picture 3">
            <a:extLst>
              <a:ext uri="{FF2B5EF4-FFF2-40B4-BE49-F238E27FC236}">
                <a16:creationId xmlns:a16="http://schemas.microsoft.com/office/drawing/2014/main" id="{1D6B42B6-1173-46BF-814F-CA4707B74BFC}"/>
              </a:ext>
            </a:extLst>
          </p:cNvPr>
          <p:cNvPicPr>
            <a:picLocks noChangeAspect="1"/>
          </p:cNvPicPr>
          <p:nvPr/>
        </p:nvPicPr>
        <p:blipFill>
          <a:blip r:embed="rId3"/>
          <a:stretch>
            <a:fillRect/>
          </a:stretch>
        </p:blipFill>
        <p:spPr>
          <a:xfrm>
            <a:off x="4626234" y="442914"/>
            <a:ext cx="2056323" cy="2214562"/>
          </a:xfrm>
          <a:prstGeom prst="rect">
            <a:avLst/>
          </a:prstGeom>
        </p:spPr>
      </p:pic>
    </p:spTree>
    <p:extLst>
      <p:ext uri="{BB962C8B-B14F-4D97-AF65-F5344CB8AC3E}">
        <p14:creationId xmlns:p14="http://schemas.microsoft.com/office/powerpoint/2010/main" val="407705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94364" y="428625"/>
            <a:ext cx="5070764" cy="1498600"/>
          </a:xfrm>
        </p:spPr>
        <p:txBody>
          <a:bodyPr/>
          <a:lstStyle/>
          <a:p>
            <a:r>
              <a:rPr lang="en-US" dirty="0">
                <a:solidFill>
                  <a:schemeClr val="accent1"/>
                </a:solidFill>
              </a:rPr>
              <a:t>Training Requirement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81594414"/>
              </p:ext>
            </p:extLst>
          </p:nvPr>
        </p:nvGraphicFramePr>
        <p:xfrm>
          <a:off x="2022764" y="2077315"/>
          <a:ext cx="8067675" cy="1060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427181" y="3512026"/>
            <a:ext cx="3357919" cy="861774"/>
          </a:xfrm>
          <a:prstGeom prst="rect">
            <a:avLst/>
          </a:prstGeom>
          <a:noFill/>
        </p:spPr>
        <p:txBody>
          <a:bodyPr wrap="square" rtlCol="0">
            <a:spAutoFit/>
          </a:bodyPr>
          <a:lstStyle/>
          <a:p>
            <a:pPr marL="342900" indent="-342900">
              <a:buClr>
                <a:schemeClr val="accent1"/>
              </a:buClr>
              <a:buAutoNum type="arabicPeriod"/>
            </a:pPr>
            <a:r>
              <a:rPr lang="en-US" sz="2500" dirty="0"/>
              <a:t>Executive Director </a:t>
            </a:r>
          </a:p>
          <a:p>
            <a:pPr marL="342900" indent="-342900">
              <a:buClr>
                <a:schemeClr val="accent1"/>
              </a:buClr>
              <a:buAutoNum type="arabicPeriod"/>
            </a:pPr>
            <a:r>
              <a:rPr lang="en-US" sz="2500" dirty="0"/>
              <a:t>Program Coordinator </a:t>
            </a:r>
          </a:p>
        </p:txBody>
      </p:sp>
      <p:sp>
        <p:nvSpPr>
          <p:cNvPr id="6" name="TextBox 5"/>
          <p:cNvSpPr txBox="1"/>
          <p:nvPr/>
        </p:nvSpPr>
        <p:spPr>
          <a:xfrm>
            <a:off x="7950200" y="3493452"/>
            <a:ext cx="3937000" cy="3139321"/>
          </a:xfrm>
          <a:prstGeom prst="rect">
            <a:avLst/>
          </a:prstGeom>
          <a:noFill/>
        </p:spPr>
        <p:txBody>
          <a:bodyPr wrap="square" rtlCol="0">
            <a:spAutoFit/>
          </a:bodyPr>
          <a:lstStyle/>
          <a:p>
            <a:pPr marL="342900" indent="-342900">
              <a:buClr>
                <a:schemeClr val="accent1"/>
              </a:buClr>
              <a:buAutoNum type="arabicPeriod"/>
            </a:pPr>
            <a:r>
              <a:rPr lang="en-US" sz="2200" dirty="0"/>
              <a:t>Frontline Staff</a:t>
            </a:r>
          </a:p>
          <a:p>
            <a:pPr marL="342900" indent="-342900">
              <a:buClr>
                <a:schemeClr val="accent1"/>
              </a:buClr>
              <a:buAutoNum type="arabicPeriod"/>
            </a:pPr>
            <a:r>
              <a:rPr lang="en-US" sz="2200" dirty="0"/>
              <a:t>Volunteers including senior centers  and/or low-income programs that enroll participants and /or distribute benefits</a:t>
            </a:r>
          </a:p>
          <a:p>
            <a:pPr marL="342900" indent="-342900">
              <a:buClr>
                <a:schemeClr val="accent1"/>
              </a:buClr>
              <a:buAutoNum type="arabicPeriod"/>
            </a:pPr>
            <a:r>
              <a:rPr lang="en-US" sz="2200" dirty="0"/>
              <a:t>Farmers, Farmers’ Markets, and Roadside Stands(SFMNP only) </a:t>
            </a:r>
          </a:p>
        </p:txBody>
      </p:sp>
      <p:sp>
        <p:nvSpPr>
          <p:cNvPr id="7" name="Footer Placeholder 6">
            <a:extLst>
              <a:ext uri="{FF2B5EF4-FFF2-40B4-BE49-F238E27FC236}">
                <a16:creationId xmlns:a16="http://schemas.microsoft.com/office/drawing/2014/main" id="{09D2C2A0-68A6-4065-B099-06905AD604CE}"/>
              </a:ext>
            </a:extLst>
          </p:cNvPr>
          <p:cNvSpPr>
            <a:spLocks noGrp="1"/>
          </p:cNvSpPr>
          <p:nvPr>
            <p:ph type="ftr" sz="quarter" idx="11"/>
          </p:nvPr>
        </p:nvSpPr>
        <p:spPr/>
        <p:txBody>
          <a:bodyPr/>
          <a:lstStyle/>
          <a:p>
            <a:r>
              <a:rPr lang="en-US" dirty="0"/>
              <a:t>Civil Rights Training (rev. 2/2019)</a:t>
            </a:r>
          </a:p>
        </p:txBody>
      </p:sp>
      <p:sp>
        <p:nvSpPr>
          <p:cNvPr id="8" name="Slide Number Placeholder 7">
            <a:extLst>
              <a:ext uri="{FF2B5EF4-FFF2-40B4-BE49-F238E27FC236}">
                <a16:creationId xmlns:a16="http://schemas.microsoft.com/office/drawing/2014/main" id="{BAB7C7F0-5813-4E6C-98A6-F348ED86FE69}"/>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2824581845"/>
      </p:ext>
    </p:extLst>
  </p:cSld>
  <p:clrMapOvr>
    <a:masterClrMapping/>
  </p:clrMapOvr>
  <mc:AlternateContent xmlns:mc="http://schemas.openxmlformats.org/markup-compatibility/2006" xmlns:p14="http://schemas.microsoft.com/office/powerpoint/2010/main">
    <mc:Choice Requires="p14">
      <p:transition spd="slow" p14:dur="2000" advTm="82348"/>
    </mc:Choice>
    <mc:Fallback xmlns="">
      <p:transition xmlns:p14="http://schemas.microsoft.com/office/powerpoint/2010/main" spd="slow" advTm="8234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82982" y="705716"/>
            <a:ext cx="7252566" cy="1067666"/>
          </a:xfrm>
        </p:spPr>
        <p:txBody>
          <a:bodyPr>
            <a:normAutofit/>
          </a:bodyPr>
          <a:lstStyle/>
          <a:p>
            <a:pPr algn="ctr"/>
            <a:r>
              <a:rPr lang="en-US" sz="5400" dirty="0">
                <a:solidFill>
                  <a:schemeClr val="accent1"/>
                </a:solidFill>
              </a:rPr>
              <a:t>Civil Rights Violations</a:t>
            </a:r>
          </a:p>
        </p:txBody>
      </p:sp>
      <p:sp>
        <p:nvSpPr>
          <p:cNvPr id="4" name="Content Placeholder 3">
            <a:extLst>
              <a:ext uri="{FF2B5EF4-FFF2-40B4-BE49-F238E27FC236}">
                <a16:creationId xmlns:a16="http://schemas.microsoft.com/office/drawing/2014/main" id="{CDCE01BF-F99D-43B8-9E37-283D3DDCF229}"/>
              </a:ext>
            </a:extLst>
          </p:cNvPr>
          <p:cNvSpPr>
            <a:spLocks noGrp="1"/>
          </p:cNvSpPr>
          <p:nvPr>
            <p:ph idx="4294967295"/>
          </p:nvPr>
        </p:nvSpPr>
        <p:spPr>
          <a:xfrm>
            <a:off x="817707" y="1828801"/>
            <a:ext cx="10556875" cy="4531158"/>
          </a:xfrm>
        </p:spPr>
        <p:txBody>
          <a:bodyPr/>
          <a:lstStyle/>
          <a:p>
            <a:pPr>
              <a:buFont typeface="Arial" panose="020B0604020202020204" pitchFamily="34" charset="0"/>
              <a:buChar char="•"/>
            </a:pPr>
            <a:r>
              <a:rPr lang="en-US" sz="3600" b="1" dirty="0"/>
              <a:t>Prejudice </a:t>
            </a:r>
            <a:r>
              <a:rPr lang="en-US" sz="3600" dirty="0"/>
              <a:t>-</a:t>
            </a:r>
            <a:r>
              <a:rPr lang="en-US" sz="3600" b="1" dirty="0"/>
              <a:t> </a:t>
            </a:r>
            <a:r>
              <a:rPr lang="en-US" sz="2800" dirty="0"/>
              <a:t>a set of rigid and unfavorable attitudes towards a particular group that are formed without considering facts.  </a:t>
            </a:r>
          </a:p>
          <a:p>
            <a:pPr>
              <a:buFont typeface="Arial" panose="020B0604020202020204" pitchFamily="34" charset="0"/>
              <a:buChar char="•"/>
            </a:pPr>
            <a:r>
              <a:rPr lang="en-US" sz="3600" b="1" dirty="0"/>
              <a:t>Stereotyping</a:t>
            </a:r>
            <a:r>
              <a:rPr lang="en-US" dirty="0"/>
              <a:t> </a:t>
            </a:r>
            <a:r>
              <a:rPr lang="en-US" sz="2800" dirty="0"/>
              <a:t>- preconceived and often oversimplified perceptions and generalizations about a particular group of people regardless of whether the belief is positive or negative. </a:t>
            </a:r>
          </a:p>
          <a:p>
            <a:pPr>
              <a:buFont typeface="Arial" panose="020B0604020202020204" pitchFamily="34" charset="0"/>
              <a:buChar char="•"/>
            </a:pPr>
            <a:r>
              <a:rPr lang="en-US" sz="3600" b="1" dirty="0"/>
              <a:t>Discrimination </a:t>
            </a:r>
            <a:r>
              <a:rPr lang="en-US" sz="3600" dirty="0"/>
              <a:t>- </a:t>
            </a:r>
            <a:r>
              <a:rPr lang="en-US" sz="2800" dirty="0"/>
              <a:t>differential treatment based on a distinction between one person or group and others either intentionally by neglect or by the actions or lack of actions arising from prejudice against a protected class.  </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5" name="Footer Placeholder 4">
            <a:extLst>
              <a:ext uri="{FF2B5EF4-FFF2-40B4-BE49-F238E27FC236}">
                <a16:creationId xmlns:a16="http://schemas.microsoft.com/office/drawing/2014/main" id="{1B07EAF7-1A05-49EA-9C45-DB4BE3389920}"/>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7E1AA8C2-F706-4F01-BB0E-9A47AF2C8CB1}"/>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835602744"/>
      </p:ext>
    </p:extLst>
  </p:cSld>
  <p:clrMapOvr>
    <a:masterClrMapping/>
  </p:clrMapOvr>
  <mc:AlternateContent xmlns:mc="http://schemas.openxmlformats.org/markup-compatibility/2006" xmlns:p14="http://schemas.microsoft.com/office/powerpoint/2010/main">
    <mc:Choice Requires="p14">
      <p:transition spd="slow" p14:dur="2000" advTm="30319"/>
    </mc:Choice>
    <mc:Fallback xmlns="">
      <p:transition xmlns:p14="http://schemas.microsoft.com/office/powerpoint/2010/main" spd="slow" advTm="303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04993" y="535853"/>
            <a:ext cx="6139007" cy="1500187"/>
          </a:xfrm>
        </p:spPr>
        <p:txBody>
          <a:bodyPr>
            <a:normAutofit/>
          </a:bodyPr>
          <a:lstStyle/>
          <a:p>
            <a:r>
              <a:rPr lang="en-US" sz="4700" dirty="0">
                <a:solidFill>
                  <a:srgbClr val="00B0F0"/>
                </a:solidFill>
              </a:rPr>
              <a:t>Civil Rights Training Topics</a:t>
            </a:r>
          </a:p>
        </p:txBody>
      </p:sp>
      <p:sp>
        <p:nvSpPr>
          <p:cNvPr id="3" name="Content Placeholder 2"/>
          <p:cNvSpPr>
            <a:spLocks noGrp="1"/>
          </p:cNvSpPr>
          <p:nvPr>
            <p:ph idx="4294967295"/>
          </p:nvPr>
        </p:nvSpPr>
        <p:spPr>
          <a:xfrm>
            <a:off x="1551709" y="2034309"/>
            <a:ext cx="9720263" cy="4024313"/>
          </a:xfrm>
        </p:spPr>
        <p:txBody>
          <a:bodyPr>
            <a:noAutofit/>
          </a:bodyPr>
          <a:lstStyle/>
          <a:p>
            <a:pPr marL="642366" lvl="1" indent="-514350">
              <a:buFont typeface="+mj-lt"/>
              <a:buAutoNum type="arabicPeriod"/>
            </a:pPr>
            <a:r>
              <a:rPr lang="en-US" sz="2800" dirty="0"/>
              <a:t>Customer Service </a:t>
            </a:r>
          </a:p>
          <a:p>
            <a:pPr marL="642366" lvl="1" indent="-514350">
              <a:buFont typeface="+mj-lt"/>
              <a:buAutoNum type="arabicPeriod"/>
            </a:pPr>
            <a:r>
              <a:rPr lang="en-US" sz="2800" dirty="0"/>
              <a:t>Public Notification </a:t>
            </a:r>
          </a:p>
          <a:p>
            <a:pPr marL="642366" lvl="1" indent="-514350">
              <a:buFont typeface="+mj-lt"/>
              <a:buAutoNum type="arabicPeriod"/>
            </a:pPr>
            <a:r>
              <a:rPr lang="en-US" sz="2800" dirty="0"/>
              <a:t>Reasonable Accommodations for Persons with Disabilities</a:t>
            </a:r>
          </a:p>
          <a:p>
            <a:pPr marL="642366" lvl="1" indent="-514350">
              <a:buFont typeface="+mj-lt"/>
              <a:buAutoNum type="arabicPeriod"/>
            </a:pPr>
            <a:r>
              <a:rPr lang="en-US" sz="2800" dirty="0"/>
              <a:t>Language Assistance </a:t>
            </a:r>
          </a:p>
          <a:p>
            <a:pPr marL="642366" lvl="1" indent="-514350">
              <a:buFont typeface="+mj-lt"/>
              <a:buAutoNum type="arabicPeriod"/>
            </a:pPr>
            <a:r>
              <a:rPr lang="en-US" sz="2800" dirty="0"/>
              <a:t>Collection and Use of Racial/Ethnic Data</a:t>
            </a:r>
          </a:p>
          <a:p>
            <a:pPr marL="642366" lvl="1" indent="-514350">
              <a:buFont typeface="+mj-lt"/>
              <a:buAutoNum type="arabicPeriod"/>
            </a:pPr>
            <a:r>
              <a:rPr lang="en-US" sz="2800" dirty="0"/>
              <a:t>Complaint Procedures / Conflict Resolution</a:t>
            </a:r>
          </a:p>
          <a:p>
            <a:pPr marL="642366" lvl="1" indent="-514350">
              <a:buFont typeface="+mj-lt"/>
              <a:buAutoNum type="arabicPeriod"/>
            </a:pPr>
            <a:r>
              <a:rPr lang="en-US" sz="2800" dirty="0"/>
              <a:t>Compliance Review  </a:t>
            </a:r>
          </a:p>
          <a:p>
            <a:pPr marL="642366" lvl="1" indent="-514350">
              <a:buFont typeface="+mj-lt"/>
              <a:buAutoNum type="arabicPeriod"/>
            </a:pPr>
            <a:r>
              <a:rPr lang="en-US" sz="2800" dirty="0"/>
              <a:t>Resolution of Noncompliance</a:t>
            </a:r>
          </a:p>
          <a:p>
            <a:pPr marL="128016" lvl="1" indent="0">
              <a:buNone/>
            </a:pPr>
            <a:endParaRPr lang="en-US" sz="2800" dirty="0"/>
          </a:p>
          <a:p>
            <a:pPr marL="642366" lvl="1" indent="-514350">
              <a:buFont typeface="+mj-lt"/>
              <a:buAutoNum type="arabicPeriod"/>
            </a:pPr>
            <a:endParaRPr lang="en-US" sz="3000" dirty="0"/>
          </a:p>
          <a:p>
            <a:pPr marL="128016" lvl="1" indent="0">
              <a:buNone/>
            </a:pPr>
            <a:endParaRPr lang="en-US" sz="1400" dirty="0"/>
          </a:p>
          <a:p>
            <a:pPr marL="128016" lvl="1" indent="0">
              <a:buNone/>
            </a:pPr>
            <a:endParaRPr lang="en-US" sz="2000" dirty="0"/>
          </a:p>
          <a:p>
            <a:pPr marL="128016" lvl="1" indent="0">
              <a:buNone/>
            </a:pPr>
            <a:r>
              <a:rPr lang="en-US" sz="2000" dirty="0"/>
              <a:t>FNS Instruction 113-1: https://www.fns.usda.gov/sites/default/files/113-1.pdf</a:t>
            </a:r>
          </a:p>
        </p:txBody>
      </p:sp>
      <p:sp>
        <p:nvSpPr>
          <p:cNvPr id="5" name="Footer Placeholder 4">
            <a:extLst>
              <a:ext uri="{FF2B5EF4-FFF2-40B4-BE49-F238E27FC236}">
                <a16:creationId xmlns:a16="http://schemas.microsoft.com/office/drawing/2014/main" id="{376DCF45-7F79-435E-B937-6D04C7991B0F}"/>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42C95E04-FDFA-490C-986D-0140B86E8CA0}"/>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926670398"/>
      </p:ext>
    </p:extLst>
  </p:cSld>
  <p:clrMapOvr>
    <a:masterClrMapping/>
  </p:clrMapOvr>
  <mc:AlternateContent xmlns:mc="http://schemas.openxmlformats.org/markup-compatibility/2006" xmlns:p14="http://schemas.microsoft.com/office/powerpoint/2010/main">
    <mc:Choice Requires="p14">
      <p:transition spd="slow" p14:dur="2000" advTm="20499"/>
    </mc:Choice>
    <mc:Fallback xmlns="">
      <p:transition xmlns:p14="http://schemas.microsoft.com/office/powerpoint/2010/main" spd="slow" advTm="204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57056" y="335395"/>
            <a:ext cx="5126182" cy="1500188"/>
          </a:xfrm>
        </p:spPr>
        <p:txBody>
          <a:bodyPr/>
          <a:lstStyle/>
          <a:p>
            <a:r>
              <a:rPr lang="en-US" dirty="0">
                <a:solidFill>
                  <a:schemeClr val="accent1"/>
                </a:solidFill>
              </a:rPr>
              <a:t>1. Customer Service </a:t>
            </a:r>
          </a:p>
        </p:txBody>
      </p:sp>
      <p:sp>
        <p:nvSpPr>
          <p:cNvPr id="3" name="Content Placeholder 2"/>
          <p:cNvSpPr>
            <a:spLocks noGrp="1"/>
          </p:cNvSpPr>
          <p:nvPr>
            <p:ph idx="4294967295"/>
          </p:nvPr>
        </p:nvSpPr>
        <p:spPr>
          <a:xfrm>
            <a:off x="449773" y="1508688"/>
            <a:ext cx="6984812" cy="1047002"/>
          </a:xfrm>
        </p:spPr>
        <p:txBody>
          <a:bodyPr>
            <a:noAutofit/>
          </a:bodyPr>
          <a:lstStyle/>
          <a:p>
            <a:pPr marL="128016" lvl="1" indent="0" algn="ctr">
              <a:buNone/>
            </a:pPr>
            <a:r>
              <a:rPr lang="en-US" sz="3200" dirty="0"/>
              <a:t>Treat all people with dignity and respect regardless of: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585" y="2555690"/>
            <a:ext cx="4757415" cy="3568061"/>
          </a:xfrm>
          <a:prstGeom prst="rect">
            <a:avLst/>
          </a:prstGeom>
        </p:spPr>
      </p:pic>
      <p:sp>
        <p:nvSpPr>
          <p:cNvPr id="6" name="Footer Placeholder 5">
            <a:extLst>
              <a:ext uri="{FF2B5EF4-FFF2-40B4-BE49-F238E27FC236}">
                <a16:creationId xmlns:a16="http://schemas.microsoft.com/office/drawing/2014/main" id="{E2814BBE-7620-4DB5-9CF9-FF0E6736EC1C}"/>
              </a:ext>
            </a:extLst>
          </p:cNvPr>
          <p:cNvSpPr>
            <a:spLocks noGrp="1"/>
          </p:cNvSpPr>
          <p:nvPr>
            <p:ph type="ftr" sz="quarter" idx="11"/>
          </p:nvPr>
        </p:nvSpPr>
        <p:spPr/>
        <p:txBody>
          <a:bodyPr/>
          <a:lstStyle/>
          <a:p>
            <a:r>
              <a:rPr lang="en-US" dirty="0"/>
              <a:t>Civil Rights Training (rev. 2/2019)</a:t>
            </a:r>
          </a:p>
        </p:txBody>
      </p:sp>
      <p:sp>
        <p:nvSpPr>
          <p:cNvPr id="7" name="Slide Number Placeholder 6">
            <a:extLst>
              <a:ext uri="{FF2B5EF4-FFF2-40B4-BE49-F238E27FC236}">
                <a16:creationId xmlns:a16="http://schemas.microsoft.com/office/drawing/2014/main" id="{C888D747-52C0-4BA4-8157-25D78B124FE0}"/>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4" name="TextBox 3">
            <a:extLst>
              <a:ext uri="{FF2B5EF4-FFF2-40B4-BE49-F238E27FC236}">
                <a16:creationId xmlns:a16="http://schemas.microsoft.com/office/drawing/2014/main" id="{8BC924A2-5203-47C5-B204-EFB6B03F85CB}"/>
              </a:ext>
            </a:extLst>
          </p:cNvPr>
          <p:cNvSpPr txBox="1"/>
          <p:nvPr/>
        </p:nvSpPr>
        <p:spPr>
          <a:xfrm>
            <a:off x="619430" y="2309055"/>
            <a:ext cx="3154079" cy="4247317"/>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Race</a:t>
            </a:r>
          </a:p>
          <a:p>
            <a:pPr marL="914400" lvl="1" indent="-457200">
              <a:buFont typeface="Arial" panose="020B0604020202020204" pitchFamily="34" charset="0"/>
              <a:buChar char="•"/>
            </a:pPr>
            <a:r>
              <a:rPr lang="en-US" sz="2800" dirty="0"/>
              <a:t>Color</a:t>
            </a:r>
          </a:p>
          <a:p>
            <a:pPr marL="914400" lvl="1" indent="-457200">
              <a:buFont typeface="Arial" panose="020B0604020202020204" pitchFamily="34" charset="0"/>
              <a:buChar char="•"/>
            </a:pPr>
            <a:r>
              <a:rPr lang="en-US" sz="2800" dirty="0"/>
              <a:t>National origin</a:t>
            </a:r>
          </a:p>
          <a:p>
            <a:pPr marL="914400" lvl="1" indent="-457200">
              <a:buFont typeface="Arial" panose="020B0604020202020204" pitchFamily="34" charset="0"/>
              <a:buChar char="•"/>
            </a:pPr>
            <a:r>
              <a:rPr lang="en-US" sz="2800" dirty="0"/>
              <a:t>Religion</a:t>
            </a:r>
          </a:p>
          <a:p>
            <a:pPr marL="914400" lvl="1" indent="-457200">
              <a:buFont typeface="Arial" panose="020B0604020202020204" pitchFamily="34" charset="0"/>
              <a:buChar char="•"/>
            </a:pPr>
            <a:r>
              <a:rPr lang="en-US" sz="2800" dirty="0"/>
              <a:t>Sex</a:t>
            </a:r>
          </a:p>
          <a:p>
            <a:pPr marL="914400" lvl="1" indent="-457200">
              <a:buFont typeface="Arial" panose="020B0604020202020204" pitchFamily="34" charset="0"/>
              <a:buChar char="•"/>
            </a:pPr>
            <a:r>
              <a:rPr lang="en-US" sz="2800" dirty="0"/>
              <a:t>Disability </a:t>
            </a:r>
          </a:p>
          <a:p>
            <a:pPr marL="914400" lvl="1" indent="-457200">
              <a:buFont typeface="Arial" panose="020B0604020202020204" pitchFamily="34" charset="0"/>
              <a:buChar char="•"/>
            </a:pPr>
            <a:r>
              <a:rPr lang="en-US" sz="2800" dirty="0"/>
              <a:t>Age </a:t>
            </a:r>
          </a:p>
          <a:p>
            <a:pPr marL="914400" lvl="1" indent="-457200">
              <a:buFont typeface="Arial" panose="020B0604020202020204" pitchFamily="34" charset="0"/>
              <a:buChar char="•"/>
            </a:pPr>
            <a:r>
              <a:rPr lang="en-US" sz="2800" dirty="0"/>
              <a:t>Marital status </a:t>
            </a:r>
          </a:p>
          <a:p>
            <a:endParaRPr lang="en-US" dirty="0"/>
          </a:p>
        </p:txBody>
      </p:sp>
      <p:sp>
        <p:nvSpPr>
          <p:cNvPr id="8" name="TextBox 7">
            <a:extLst>
              <a:ext uri="{FF2B5EF4-FFF2-40B4-BE49-F238E27FC236}">
                <a16:creationId xmlns:a16="http://schemas.microsoft.com/office/drawing/2014/main" id="{D3117BBC-DF75-4D9C-8C54-A26CB46CFA38}"/>
              </a:ext>
            </a:extLst>
          </p:cNvPr>
          <p:cNvSpPr txBox="1"/>
          <p:nvPr/>
        </p:nvSpPr>
        <p:spPr>
          <a:xfrm>
            <a:off x="3773509" y="2309055"/>
            <a:ext cx="3862323" cy="3970318"/>
          </a:xfrm>
          <a:prstGeom prst="rect">
            <a:avLst/>
          </a:prstGeom>
          <a:noFill/>
        </p:spPr>
        <p:txBody>
          <a:bodyPr wrap="square" rtlCol="0">
            <a:spAutoFit/>
          </a:bodyPr>
          <a:lstStyle/>
          <a:p>
            <a:pPr marL="914400" lvl="1" indent="-457200">
              <a:buFont typeface="Arial" panose="020B0604020202020204" pitchFamily="34" charset="0"/>
              <a:buChar char="•"/>
            </a:pPr>
            <a:r>
              <a:rPr lang="en-US" sz="2800" dirty="0"/>
              <a:t>Family/parental status</a:t>
            </a:r>
          </a:p>
          <a:p>
            <a:pPr marL="914400" lvl="1" indent="-457200">
              <a:buFont typeface="Arial" panose="020B0604020202020204" pitchFamily="34" charset="0"/>
              <a:buChar char="•"/>
            </a:pPr>
            <a:r>
              <a:rPr lang="en-US" sz="2800" dirty="0"/>
              <a:t>Income derived from a public assistance program</a:t>
            </a:r>
          </a:p>
          <a:p>
            <a:pPr marL="914400" lvl="1" indent="-457200">
              <a:buFont typeface="Arial" panose="020B0604020202020204" pitchFamily="34" charset="0"/>
              <a:buChar char="•"/>
            </a:pPr>
            <a:r>
              <a:rPr lang="en-US" sz="2800" dirty="0"/>
              <a:t>Political beliefs</a:t>
            </a:r>
          </a:p>
          <a:p>
            <a:pPr marL="914400" lvl="1" indent="-457200">
              <a:buFont typeface="Arial" panose="020B0604020202020204" pitchFamily="34" charset="0"/>
              <a:buChar char="•"/>
            </a:pPr>
            <a:r>
              <a:rPr lang="en-US" sz="2800" dirty="0"/>
              <a:t>Reprisal or retaliation for prior civil rights activity</a:t>
            </a:r>
          </a:p>
        </p:txBody>
      </p:sp>
    </p:spTree>
    <p:extLst>
      <p:ext uri="{BB962C8B-B14F-4D97-AF65-F5344CB8AC3E}">
        <p14:creationId xmlns:p14="http://schemas.microsoft.com/office/powerpoint/2010/main" val="1342587524"/>
      </p:ext>
    </p:extLst>
  </p:cSld>
  <p:clrMapOvr>
    <a:masterClrMapping/>
  </p:clrMapOvr>
  <mc:AlternateContent xmlns:mc="http://schemas.openxmlformats.org/markup-compatibility/2006" xmlns:p14="http://schemas.microsoft.com/office/powerpoint/2010/main">
    <mc:Choice Requires="p14">
      <p:transition spd="slow" p14:dur="2000" advTm="4371"/>
    </mc:Choice>
    <mc:Fallback xmlns="">
      <p:transition xmlns:p14="http://schemas.microsoft.com/office/powerpoint/2010/main" spd="slow" advTm="437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3528" y="552306"/>
            <a:ext cx="6289964" cy="1500187"/>
          </a:xfrm>
        </p:spPr>
        <p:txBody>
          <a:bodyPr/>
          <a:lstStyle/>
          <a:p>
            <a:r>
              <a:rPr lang="en-US" dirty="0">
                <a:solidFill>
                  <a:srgbClr val="00B0F0"/>
                </a:solidFill>
              </a:rPr>
              <a:t>2. Public Notification </a:t>
            </a:r>
          </a:p>
        </p:txBody>
      </p:sp>
      <p:sp>
        <p:nvSpPr>
          <p:cNvPr id="3" name="Content Placeholder 2"/>
          <p:cNvSpPr>
            <a:spLocks noGrp="1"/>
          </p:cNvSpPr>
          <p:nvPr>
            <p:ph idx="4294967295"/>
          </p:nvPr>
        </p:nvSpPr>
        <p:spPr>
          <a:xfrm>
            <a:off x="6615113" y="2586038"/>
            <a:ext cx="4870306" cy="3431741"/>
          </a:xfrm>
        </p:spPr>
        <p:txBody>
          <a:bodyPr>
            <a:normAutofit fontScale="70000" lnSpcReduction="20000"/>
          </a:bodyPr>
          <a:lstStyle/>
          <a:p>
            <a:pPr marL="457200" indent="-457200">
              <a:buFont typeface="+mj-lt"/>
              <a:buAutoNum type="arabicPeriod"/>
            </a:pPr>
            <a:r>
              <a:rPr lang="en-US" sz="3200" dirty="0"/>
              <a:t>Display “And Justice For All” poster</a:t>
            </a:r>
          </a:p>
          <a:p>
            <a:pPr marL="457200" indent="-457200">
              <a:buFont typeface="+mj-lt"/>
              <a:buAutoNum type="arabicPeriod"/>
            </a:pPr>
            <a:r>
              <a:rPr lang="en-US" sz="3200" dirty="0"/>
              <a:t>Inform eligible population of program availability </a:t>
            </a:r>
          </a:p>
          <a:p>
            <a:pPr marL="457200" indent="-457200">
              <a:buFont typeface="+mj-lt"/>
              <a:buAutoNum type="arabicPeriod"/>
            </a:pPr>
            <a:r>
              <a:rPr lang="en-US" sz="3200" dirty="0"/>
              <a:t>Provide information in alternative formats for persons with disabilities</a:t>
            </a:r>
          </a:p>
          <a:p>
            <a:pPr marL="457200" indent="-457200">
              <a:buFont typeface="+mj-lt"/>
              <a:buAutoNum type="arabicPeriod"/>
            </a:pPr>
            <a:r>
              <a:rPr lang="en-US" sz="3200" dirty="0"/>
              <a:t>Include the nondiscrimination statement on FNS and agency publications </a:t>
            </a:r>
          </a:p>
          <a:p>
            <a:pPr marL="457200" indent="-457200">
              <a:buFont typeface="+mj-lt"/>
              <a:buAutoNum type="arabicPeriod"/>
            </a:pPr>
            <a:r>
              <a:rPr lang="en-US" sz="3200" dirty="0"/>
              <a:t>Convey equal opportunity in all photographs/images</a:t>
            </a:r>
          </a:p>
          <a:p>
            <a:endParaRPr lang="en-US" dirty="0"/>
          </a:p>
        </p:txBody>
      </p:sp>
      <p:sp>
        <p:nvSpPr>
          <p:cNvPr id="5" name="Footer Placeholder 4">
            <a:extLst>
              <a:ext uri="{FF2B5EF4-FFF2-40B4-BE49-F238E27FC236}">
                <a16:creationId xmlns:a16="http://schemas.microsoft.com/office/drawing/2014/main" id="{2EF44292-6BBE-42E1-B136-971FF1FAA1F7}"/>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4BED08C6-DA9F-4C12-BBE5-3246360D80B4}"/>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7" name="Content Placeholder 2">
            <a:extLst>
              <a:ext uri="{FF2B5EF4-FFF2-40B4-BE49-F238E27FC236}">
                <a16:creationId xmlns:a16="http://schemas.microsoft.com/office/drawing/2014/main" id="{B5F88218-8DB6-435B-AFFF-DF5DDF0D58CD}"/>
              </a:ext>
            </a:extLst>
          </p:cNvPr>
          <p:cNvSpPr txBox="1">
            <a:spLocks/>
          </p:cNvSpPr>
          <p:nvPr/>
        </p:nvSpPr>
        <p:spPr>
          <a:xfrm>
            <a:off x="523875" y="3109912"/>
            <a:ext cx="4870306" cy="229076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Font typeface="+mj-lt"/>
              <a:buAutoNum type="arabicPeriod"/>
            </a:pPr>
            <a:r>
              <a:rPr lang="en-US" sz="3200" dirty="0"/>
              <a:t>Program Availability </a:t>
            </a:r>
          </a:p>
          <a:p>
            <a:pPr marL="457200" indent="-457200">
              <a:buFont typeface="+mj-lt"/>
              <a:buAutoNum type="arabicPeriod"/>
            </a:pPr>
            <a:r>
              <a:rPr lang="en-US" sz="3200" dirty="0"/>
              <a:t>Complaint Information</a:t>
            </a:r>
          </a:p>
          <a:p>
            <a:pPr marL="457200" indent="-457200">
              <a:buFont typeface="+mj-lt"/>
              <a:buAutoNum type="arabicPeriod"/>
            </a:pPr>
            <a:r>
              <a:rPr lang="en-US" sz="3200" dirty="0"/>
              <a:t>Nondiscrimination Statement</a:t>
            </a:r>
            <a:endParaRPr lang="en-US" dirty="0"/>
          </a:p>
        </p:txBody>
      </p:sp>
      <p:sp>
        <p:nvSpPr>
          <p:cNvPr id="8" name="TextBox 7">
            <a:extLst>
              <a:ext uri="{FF2B5EF4-FFF2-40B4-BE49-F238E27FC236}">
                <a16:creationId xmlns:a16="http://schemas.microsoft.com/office/drawing/2014/main" id="{85B9E9D3-C243-406E-B12C-004C1E92887A}"/>
              </a:ext>
            </a:extLst>
          </p:cNvPr>
          <p:cNvSpPr txBox="1"/>
          <p:nvPr/>
        </p:nvSpPr>
        <p:spPr>
          <a:xfrm>
            <a:off x="1100138" y="1743076"/>
            <a:ext cx="3486150" cy="1077218"/>
          </a:xfrm>
          <a:prstGeom prst="rect">
            <a:avLst/>
          </a:prstGeom>
          <a:noFill/>
        </p:spPr>
        <p:txBody>
          <a:bodyPr wrap="square" rtlCol="0">
            <a:spAutoFit/>
          </a:bodyPr>
          <a:lstStyle/>
          <a:p>
            <a:r>
              <a:rPr lang="en-US" sz="3200" b="1" dirty="0"/>
              <a:t>Basic Elements of </a:t>
            </a:r>
          </a:p>
          <a:p>
            <a:r>
              <a:rPr lang="en-US" sz="3200" b="1" dirty="0"/>
              <a:t>Public Notification</a:t>
            </a:r>
          </a:p>
        </p:txBody>
      </p:sp>
      <p:sp>
        <p:nvSpPr>
          <p:cNvPr id="9" name="TextBox 8">
            <a:extLst>
              <a:ext uri="{FF2B5EF4-FFF2-40B4-BE49-F238E27FC236}">
                <a16:creationId xmlns:a16="http://schemas.microsoft.com/office/drawing/2014/main" id="{C970D704-40CD-4313-A04D-B007B2223828}"/>
              </a:ext>
            </a:extLst>
          </p:cNvPr>
          <p:cNvSpPr txBox="1"/>
          <p:nvPr/>
        </p:nvSpPr>
        <p:spPr>
          <a:xfrm>
            <a:off x="7058025" y="1700212"/>
            <a:ext cx="4343400" cy="584775"/>
          </a:xfrm>
          <a:prstGeom prst="rect">
            <a:avLst/>
          </a:prstGeom>
          <a:noFill/>
        </p:spPr>
        <p:txBody>
          <a:bodyPr wrap="square" rtlCol="0">
            <a:spAutoFit/>
          </a:bodyPr>
          <a:lstStyle/>
          <a:p>
            <a:r>
              <a:rPr lang="en-US" sz="3200" b="1" dirty="0"/>
              <a:t>Methods of Notification</a:t>
            </a:r>
          </a:p>
        </p:txBody>
      </p:sp>
    </p:spTree>
    <p:extLst>
      <p:ext uri="{BB962C8B-B14F-4D97-AF65-F5344CB8AC3E}">
        <p14:creationId xmlns:p14="http://schemas.microsoft.com/office/powerpoint/2010/main" val="968024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1730" y="322552"/>
            <a:ext cx="7890741" cy="1498600"/>
          </a:xfrm>
        </p:spPr>
        <p:txBody>
          <a:bodyPr>
            <a:noAutofit/>
          </a:bodyPr>
          <a:lstStyle/>
          <a:p>
            <a:r>
              <a:rPr lang="en-US" sz="4000" dirty="0">
                <a:solidFill>
                  <a:srgbClr val="00B0F0"/>
                </a:solidFill>
              </a:rPr>
              <a:t>2.1.  Display “And Justice for All” Poster  </a:t>
            </a:r>
          </a:p>
        </p:txBody>
      </p:sp>
      <p:pic>
        <p:nvPicPr>
          <p:cNvPr id="4" name="Picture 3"/>
          <p:cNvPicPr>
            <a:picLocks noChangeAspect="1"/>
          </p:cNvPicPr>
          <p:nvPr/>
        </p:nvPicPr>
        <p:blipFill rotWithShape="1">
          <a:blip r:embed="rId3"/>
          <a:srcRect l="64417" t="19065" r="19829"/>
          <a:stretch/>
        </p:blipFill>
        <p:spPr>
          <a:xfrm>
            <a:off x="4787925" y="1789623"/>
            <a:ext cx="2863619" cy="4501645"/>
          </a:xfrm>
          <a:prstGeom prst="rect">
            <a:avLst/>
          </a:prstGeom>
        </p:spPr>
      </p:pic>
      <p:sp>
        <p:nvSpPr>
          <p:cNvPr id="3" name="Footer Placeholder 2">
            <a:extLst>
              <a:ext uri="{FF2B5EF4-FFF2-40B4-BE49-F238E27FC236}">
                <a16:creationId xmlns:a16="http://schemas.microsoft.com/office/drawing/2014/main" id="{629B82B7-8511-4CE3-938D-CE26F9362F2E}"/>
              </a:ext>
            </a:extLst>
          </p:cNvPr>
          <p:cNvSpPr>
            <a:spLocks noGrp="1"/>
          </p:cNvSpPr>
          <p:nvPr>
            <p:ph type="ftr" sz="quarter" idx="11"/>
          </p:nvPr>
        </p:nvSpPr>
        <p:spPr/>
        <p:txBody>
          <a:bodyPr/>
          <a:lstStyle/>
          <a:p>
            <a:r>
              <a:rPr lang="en-US" dirty="0"/>
              <a:t>Civil Rights Training (rev. 2/2019)</a:t>
            </a:r>
          </a:p>
        </p:txBody>
      </p:sp>
      <p:sp>
        <p:nvSpPr>
          <p:cNvPr id="5" name="Slide Number Placeholder 4">
            <a:extLst>
              <a:ext uri="{FF2B5EF4-FFF2-40B4-BE49-F238E27FC236}">
                <a16:creationId xmlns:a16="http://schemas.microsoft.com/office/drawing/2014/main" id="{4AC5BC75-31B0-4CEA-8BD6-F45EA0A2F8C2}"/>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3696134104"/>
      </p:ext>
    </p:extLst>
  </p:cSld>
  <p:clrMapOvr>
    <a:masterClrMapping/>
  </p:clrMapOvr>
  <mc:AlternateContent xmlns:mc="http://schemas.openxmlformats.org/markup-compatibility/2006" xmlns:p14="http://schemas.microsoft.com/office/powerpoint/2010/main">
    <mc:Choice Requires="p14">
      <p:transition spd="slow" p14:dur="2000" advTm="16325"/>
    </mc:Choice>
    <mc:Fallback xmlns="">
      <p:transition spd="slow" advTm="163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42655" y="377971"/>
            <a:ext cx="8963890" cy="1498600"/>
          </a:xfrm>
        </p:spPr>
        <p:txBody>
          <a:bodyPr/>
          <a:lstStyle/>
          <a:p>
            <a:r>
              <a:rPr lang="en-US" dirty="0">
                <a:solidFill>
                  <a:srgbClr val="00B0F0"/>
                </a:solidFill>
              </a:rPr>
              <a:t>2.2.  informing program availability </a:t>
            </a:r>
          </a:p>
        </p:txBody>
      </p:sp>
      <p:sp>
        <p:nvSpPr>
          <p:cNvPr id="3" name="Content Placeholder 2"/>
          <p:cNvSpPr>
            <a:spLocks noGrp="1"/>
          </p:cNvSpPr>
          <p:nvPr>
            <p:ph idx="4294967295"/>
          </p:nvPr>
        </p:nvSpPr>
        <p:spPr>
          <a:xfrm>
            <a:off x="5325918" y="1925782"/>
            <a:ext cx="5549900" cy="4022725"/>
          </a:xfrm>
        </p:spPr>
        <p:txBody>
          <a:bodyPr>
            <a:normAutofit/>
          </a:bodyPr>
          <a:lstStyle/>
          <a:p>
            <a:pPr marL="514350" indent="-514350">
              <a:buFont typeface="+mj-lt"/>
              <a:buAutoNum type="arabicPeriod"/>
            </a:pPr>
            <a:r>
              <a:rPr lang="en-US" sz="3000" dirty="0"/>
              <a:t> Changes in Program </a:t>
            </a:r>
          </a:p>
          <a:p>
            <a:pPr marL="514350" indent="-514350">
              <a:buFont typeface="+mj-lt"/>
              <a:buAutoNum type="arabicPeriod"/>
            </a:pPr>
            <a:r>
              <a:rPr lang="en-US" sz="3000" dirty="0"/>
              <a:t> Eligibility </a:t>
            </a:r>
          </a:p>
          <a:p>
            <a:pPr marL="514350" indent="-514350">
              <a:buFont typeface="+mj-lt"/>
              <a:buAutoNum type="arabicPeriod"/>
            </a:pPr>
            <a:r>
              <a:rPr lang="en-US" sz="3000" dirty="0"/>
              <a:t> Benefits </a:t>
            </a:r>
          </a:p>
          <a:p>
            <a:pPr marL="514350" indent="-514350">
              <a:buFont typeface="+mj-lt"/>
              <a:buAutoNum type="arabicPeriod"/>
            </a:pPr>
            <a:r>
              <a:rPr lang="en-US" sz="3000" dirty="0"/>
              <a:t> Services </a:t>
            </a:r>
          </a:p>
          <a:p>
            <a:pPr marL="514350" indent="-514350">
              <a:buFont typeface="+mj-lt"/>
              <a:buAutoNum type="arabicPeriod"/>
            </a:pPr>
            <a:r>
              <a:rPr lang="en-US" sz="3000" dirty="0"/>
              <a:t> Location of Facility/Distribution</a:t>
            </a:r>
          </a:p>
          <a:p>
            <a:pPr marL="514350" indent="-514350">
              <a:buFont typeface="+mj-lt"/>
              <a:buAutoNum type="arabicPeriod"/>
            </a:pPr>
            <a:r>
              <a:rPr lang="en-US" sz="3000" dirty="0"/>
              <a:t> Hours of Service </a:t>
            </a:r>
          </a:p>
          <a:p>
            <a:pPr>
              <a:buFont typeface="Wingdings" panose="05000000000000000000" pitchFamily="2" charset="2"/>
              <a:buChar char="q"/>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00" y="2286000"/>
            <a:ext cx="4813300" cy="3529753"/>
          </a:xfrm>
          <a:prstGeom prst="rect">
            <a:avLst/>
          </a:prstGeom>
        </p:spPr>
      </p:pic>
      <p:sp>
        <p:nvSpPr>
          <p:cNvPr id="4" name="Footer Placeholder 3">
            <a:extLst>
              <a:ext uri="{FF2B5EF4-FFF2-40B4-BE49-F238E27FC236}">
                <a16:creationId xmlns:a16="http://schemas.microsoft.com/office/drawing/2014/main" id="{5D5DC8EE-9687-4511-ACAA-7E45D6FB5F5D}"/>
              </a:ext>
            </a:extLst>
          </p:cNvPr>
          <p:cNvSpPr>
            <a:spLocks noGrp="1"/>
          </p:cNvSpPr>
          <p:nvPr>
            <p:ph type="ftr" sz="quarter" idx="11"/>
          </p:nvPr>
        </p:nvSpPr>
        <p:spPr/>
        <p:txBody>
          <a:bodyPr/>
          <a:lstStyle/>
          <a:p>
            <a:r>
              <a:rPr lang="en-US" dirty="0"/>
              <a:t>Civil Rights Training (rev. 2/2019)</a:t>
            </a:r>
          </a:p>
        </p:txBody>
      </p:sp>
      <p:sp>
        <p:nvSpPr>
          <p:cNvPr id="6" name="Slide Number Placeholder 5">
            <a:extLst>
              <a:ext uri="{FF2B5EF4-FFF2-40B4-BE49-F238E27FC236}">
                <a16:creationId xmlns:a16="http://schemas.microsoft.com/office/drawing/2014/main" id="{2E684BD4-4BB8-4EFF-8D2E-68309BD8C905}"/>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544661816"/>
      </p:ext>
    </p:extLst>
  </p:cSld>
  <p:clrMapOvr>
    <a:masterClrMapping/>
  </p:clrMapOvr>
  <mc:AlternateContent xmlns:mc="http://schemas.openxmlformats.org/markup-compatibility/2006" xmlns:p14="http://schemas.microsoft.com/office/powerpoint/2010/main">
    <mc:Choice Requires="p14">
      <p:transition spd="slow" p14:dur="2000" advTm="1938"/>
    </mc:Choice>
    <mc:Fallback xmlns="">
      <p:transition spd="slow" advTm="1938"/>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TM02900720[[fn=Integral]]</Template>
  <TotalTime>29933</TotalTime>
  <Words>4055</Words>
  <Application>Microsoft Office PowerPoint</Application>
  <PresentationFormat>Widescreen</PresentationFormat>
  <Paragraphs>405</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Tw Cen MT</vt:lpstr>
      <vt:lpstr>Tw Cen MT Condensed</vt:lpstr>
      <vt:lpstr>Wingdings</vt:lpstr>
      <vt:lpstr>Wingdings 3</vt:lpstr>
      <vt:lpstr>Integral</vt:lpstr>
      <vt:lpstr>2019 Food programs  Civil Rights training</vt:lpstr>
      <vt:lpstr>USDA FNS FOOD PROGRAMS</vt:lpstr>
      <vt:lpstr>Training Requirement </vt:lpstr>
      <vt:lpstr>Civil Rights Violations</vt:lpstr>
      <vt:lpstr>Civil Rights Training Topics</vt:lpstr>
      <vt:lpstr>1. Customer Service </vt:lpstr>
      <vt:lpstr>2. Public Notification </vt:lpstr>
      <vt:lpstr>2.1.  Display “And Justice for All” Poster  </vt:lpstr>
      <vt:lpstr>2.2.  informing program availability </vt:lpstr>
      <vt:lpstr>2.3. Alternative formats </vt:lpstr>
      <vt:lpstr>2.4 Non-discrimination statement </vt:lpstr>
      <vt:lpstr>2.4 Non-discrimination statement – short version</vt:lpstr>
      <vt:lpstr>2.5 Conveying equal opportunity in graphics</vt:lpstr>
      <vt:lpstr>3. Reasonable Accommodations for    persons with disabilities  </vt:lpstr>
      <vt:lpstr>4. Language Assistance </vt:lpstr>
      <vt:lpstr>4.1 Language Assistance </vt:lpstr>
      <vt:lpstr>5. Collection and Use of Racial/Ethnic Data </vt:lpstr>
      <vt:lpstr>5.1 Collection and Use of Racial/Ethnic Data </vt:lpstr>
      <vt:lpstr>5.2 Collection and Use of Racial/Ethnic Data </vt:lpstr>
      <vt:lpstr>6. Discrimination Complaint Procedures / conflict resolution</vt:lpstr>
      <vt:lpstr>6.1 Filing a complaint to usda</vt:lpstr>
      <vt:lpstr>6.2 complaint procedure – local agency </vt:lpstr>
      <vt:lpstr>6.3 Conflict Resolution – corrective action  </vt:lpstr>
      <vt:lpstr>7. Civil rights Compliance Reviews</vt:lpstr>
      <vt:lpstr>8. RESOLUTION OF NONCOMPLIANCE</vt:lpstr>
      <vt:lpstr>Next Steps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Training</dc:title>
  <dc:creator>Yogi, Susan Y</dc:creator>
  <cp:lastModifiedBy>Naomi Save</cp:lastModifiedBy>
  <cp:revision>448</cp:revision>
  <cp:lastPrinted>2019-03-12T02:42:39Z</cp:lastPrinted>
  <dcterms:created xsi:type="dcterms:W3CDTF">2016-11-21T20:28:17Z</dcterms:created>
  <dcterms:modified xsi:type="dcterms:W3CDTF">2019-03-12T02:53:30Z</dcterms:modified>
</cp:coreProperties>
</file>