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3"/>
  </p:notesMasterIdLst>
  <p:sldIdLst>
    <p:sldId id="257" r:id="rId4"/>
    <p:sldId id="267" r:id="rId5"/>
    <p:sldId id="279" r:id="rId6"/>
    <p:sldId id="287" r:id="rId7"/>
    <p:sldId id="280" r:id="rId8"/>
    <p:sldId id="290" r:id="rId9"/>
    <p:sldId id="288" r:id="rId10"/>
    <p:sldId id="289" r:id="rId11"/>
    <p:sldId id="291" r:id="rId12"/>
    <p:sldId id="292" r:id="rId13"/>
    <p:sldId id="293" r:id="rId14"/>
    <p:sldId id="294" r:id="rId15"/>
    <p:sldId id="295" r:id="rId16"/>
    <p:sldId id="301" r:id="rId17"/>
    <p:sldId id="302" r:id="rId18"/>
    <p:sldId id="303" r:id="rId19"/>
    <p:sldId id="304" r:id="rId20"/>
    <p:sldId id="305" r:id="rId21"/>
    <p:sldId id="306" r:id="rId22"/>
    <p:sldId id="317" r:id="rId23"/>
    <p:sldId id="318" r:id="rId24"/>
    <p:sldId id="307" r:id="rId25"/>
    <p:sldId id="308" r:id="rId26"/>
    <p:sldId id="310" r:id="rId27"/>
    <p:sldId id="311" r:id="rId28"/>
    <p:sldId id="309" r:id="rId29"/>
    <p:sldId id="312" r:id="rId30"/>
    <p:sldId id="313" r:id="rId31"/>
    <p:sldId id="314" r:id="rId32"/>
    <p:sldId id="315" r:id="rId33"/>
    <p:sldId id="281" r:id="rId34"/>
    <p:sldId id="300" r:id="rId35"/>
    <p:sldId id="296" r:id="rId36"/>
    <p:sldId id="297" r:id="rId37"/>
    <p:sldId id="298" r:id="rId38"/>
    <p:sldId id="299" r:id="rId39"/>
    <p:sldId id="316" r:id="rId40"/>
    <p:sldId id="277" r:id="rId41"/>
    <p:sldId id="27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1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9A3A"/>
    <a:srgbClr val="F9A61A"/>
    <a:srgbClr val="82DC30"/>
    <a:srgbClr val="FEB616"/>
    <a:srgbClr val="7BC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5" autoAdjust="0"/>
    <p:restoredTop sz="94660"/>
  </p:normalViewPr>
  <p:slideViewPr>
    <p:cSldViewPr snapToGrid="0">
      <p:cViewPr varScale="1">
        <p:scale>
          <a:sx n="110" d="100"/>
          <a:sy n="110" d="100"/>
        </p:scale>
        <p:origin x="408" y="102"/>
      </p:cViewPr>
      <p:guideLst>
        <p:guide pos="3840"/>
        <p:guide orient="horz" pos="10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I. Kawatani" userId="b5a96783-b223-4beb-a0af-84a0be49d7fb" providerId="ADAL" clId="{FB0ED499-A0D2-4465-B78B-E0B1F4E71D74}"/>
    <pc:docChg chg="modSld">
      <pc:chgData name="Jared I. Kawatani" userId="b5a96783-b223-4beb-a0af-84a0be49d7fb" providerId="ADAL" clId="{FB0ED499-A0D2-4465-B78B-E0B1F4E71D74}" dt="2023-06-29T03:40:20.442" v="18" actId="20577"/>
      <pc:docMkLst>
        <pc:docMk/>
      </pc:docMkLst>
      <pc:sldChg chg="modSp mod">
        <pc:chgData name="Jared I. Kawatani" userId="b5a96783-b223-4beb-a0af-84a0be49d7fb" providerId="ADAL" clId="{FB0ED499-A0D2-4465-B78B-E0B1F4E71D74}" dt="2023-06-29T03:40:20.442" v="18" actId="20577"/>
        <pc:sldMkLst>
          <pc:docMk/>
          <pc:sldMk cId="2080480473" sldId="257"/>
        </pc:sldMkLst>
        <pc:spChg chg="mod">
          <ac:chgData name="Jared I. Kawatani" userId="b5a96783-b223-4beb-a0af-84a0be49d7fb" providerId="ADAL" clId="{FB0ED499-A0D2-4465-B78B-E0B1F4E71D74}" dt="2023-06-29T03:40:20.442" v="18" actId="20577"/>
          <ac:spMkLst>
            <pc:docMk/>
            <pc:sldMk cId="2080480473" sldId="257"/>
            <ac:spMk id="5" creationId="{15F21AB2-42B8-4E11-93F3-1F5B7D0788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62C6E-F679-4557-BF27-A53AAEFE1846}"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8F874-AAC0-48C8-992D-9570E7F6C333}" type="slidenum">
              <a:rPr lang="en-US" smtClean="0"/>
              <a:t>‹#›</a:t>
            </a:fld>
            <a:endParaRPr lang="en-US"/>
          </a:p>
        </p:txBody>
      </p:sp>
    </p:spTree>
    <p:extLst>
      <p:ext uri="{BB962C8B-B14F-4D97-AF65-F5344CB8AC3E}">
        <p14:creationId xmlns:p14="http://schemas.microsoft.com/office/powerpoint/2010/main" val="328494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1A33-8DF4-43EF-BD36-34DA02FD3330}"/>
              </a:ext>
            </a:extLst>
          </p:cNvPr>
          <p:cNvSpPr>
            <a:spLocks noGrp="1"/>
          </p:cNvSpPr>
          <p:nvPr>
            <p:ph type="ctrTitle"/>
          </p:nvPr>
        </p:nvSpPr>
        <p:spPr>
          <a:xfrm>
            <a:off x="470452" y="950087"/>
            <a:ext cx="8110331" cy="2387600"/>
          </a:xfrm>
          <a:effectLst/>
        </p:spPr>
        <p:txBody>
          <a:bodyPr anchor="b">
            <a:normAutofit/>
          </a:bodyPr>
          <a:lstStyle>
            <a:lvl1pPr algn="r">
              <a:defRPr sz="7200" b="1">
                <a:solidFill>
                  <a:schemeClr val="bg1"/>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5361CE6F-86C5-43EE-ADB4-52D0FBDAC44C}"/>
              </a:ext>
            </a:extLst>
          </p:cNvPr>
          <p:cNvSpPr>
            <a:spLocks noGrp="1"/>
          </p:cNvSpPr>
          <p:nvPr>
            <p:ph type="subTitle" idx="1"/>
          </p:nvPr>
        </p:nvSpPr>
        <p:spPr>
          <a:xfrm>
            <a:off x="470452" y="3602038"/>
            <a:ext cx="8110331" cy="1655762"/>
          </a:xfrm>
          <a:effectLst/>
        </p:spPr>
        <p:txBody>
          <a:bodyPr>
            <a:normAutofit/>
          </a:bodyPr>
          <a:lstStyle>
            <a:lvl1pPr marL="0" indent="0" algn="r">
              <a:buNone/>
              <a:defRPr sz="4400" b="1">
                <a:solidFill>
                  <a:srgbClr val="F9A61A"/>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065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1A33-8DF4-43EF-BD36-34DA02FD3330}"/>
              </a:ext>
            </a:extLst>
          </p:cNvPr>
          <p:cNvSpPr>
            <a:spLocks noGrp="1"/>
          </p:cNvSpPr>
          <p:nvPr>
            <p:ph type="ctrTitle"/>
          </p:nvPr>
        </p:nvSpPr>
        <p:spPr>
          <a:xfrm>
            <a:off x="470452" y="950087"/>
            <a:ext cx="8110331" cy="2387600"/>
          </a:xfrm>
          <a:effectLst/>
        </p:spPr>
        <p:txBody>
          <a:bodyPr anchor="b">
            <a:normAutofit/>
          </a:bodyPr>
          <a:lstStyle>
            <a:lvl1pPr algn="r">
              <a:defRPr sz="7200" b="1">
                <a:solidFill>
                  <a:schemeClr val="bg1"/>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5361CE6F-86C5-43EE-ADB4-52D0FBDAC44C}"/>
              </a:ext>
            </a:extLst>
          </p:cNvPr>
          <p:cNvSpPr>
            <a:spLocks noGrp="1"/>
          </p:cNvSpPr>
          <p:nvPr>
            <p:ph type="subTitle" idx="1"/>
          </p:nvPr>
        </p:nvSpPr>
        <p:spPr>
          <a:xfrm>
            <a:off x="470452" y="3602038"/>
            <a:ext cx="8110331" cy="1655762"/>
          </a:xfrm>
          <a:effectLst/>
        </p:spPr>
        <p:txBody>
          <a:bodyPr>
            <a:normAutofit/>
          </a:bodyPr>
          <a:lstStyle>
            <a:lvl1pPr marL="0" indent="0" algn="r">
              <a:buNone/>
              <a:defRPr sz="4400" b="1">
                <a:solidFill>
                  <a:srgbClr val="7BC24A"/>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3856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427BA-D4E5-4468-BE51-F6219D9D5426}"/>
              </a:ext>
            </a:extLst>
          </p:cNvPr>
          <p:cNvSpPr>
            <a:spLocks noGrp="1"/>
          </p:cNvSpPr>
          <p:nvPr>
            <p:ph type="title"/>
          </p:nvPr>
        </p:nvSpPr>
        <p:spPr>
          <a:xfrm>
            <a:off x="838200" y="789194"/>
            <a:ext cx="10515600" cy="1325563"/>
          </a:xfrm>
        </p:spPr>
        <p:txBody>
          <a:bodyPr/>
          <a:lstStyle>
            <a:lvl1pPr algn="ct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6E3F33CE-A082-4CA6-A79B-94619E56D8F1}"/>
              </a:ext>
            </a:extLst>
          </p:cNvPr>
          <p:cNvSpPr>
            <a:spLocks noGrp="1"/>
          </p:cNvSpPr>
          <p:nvPr>
            <p:ph idx="1"/>
          </p:nvPr>
        </p:nvSpPr>
        <p:spPr>
          <a:xfrm>
            <a:off x="838200" y="2249694"/>
            <a:ext cx="10515600" cy="3886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753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089-AEEA-494E-9EDA-ECD39A76ACD2}"/>
              </a:ext>
            </a:extLst>
          </p:cNvPr>
          <p:cNvSpPr>
            <a:spLocks noGrp="1"/>
          </p:cNvSpPr>
          <p:nvPr>
            <p:ph type="title"/>
          </p:nvPr>
        </p:nvSpPr>
        <p:spPr>
          <a:xfrm>
            <a:off x="838200" y="786384"/>
            <a:ext cx="10515600" cy="1325563"/>
          </a:xfrm>
        </p:spPr>
        <p:txBody>
          <a:bodyPr/>
          <a:lstStyle>
            <a:lvl1pPr algn="ct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B6A4F68-7E20-40F1-924E-5C849511E090}"/>
              </a:ext>
            </a:extLst>
          </p:cNvPr>
          <p:cNvSpPr>
            <a:spLocks noGrp="1"/>
          </p:cNvSpPr>
          <p:nvPr>
            <p:ph sz="half" idx="1"/>
          </p:nvPr>
        </p:nvSpPr>
        <p:spPr>
          <a:xfrm>
            <a:off x="838200" y="2249424"/>
            <a:ext cx="5181600" cy="3886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076B35-9994-458D-B04C-5D46F8B0184F}"/>
              </a:ext>
            </a:extLst>
          </p:cNvPr>
          <p:cNvSpPr>
            <a:spLocks noGrp="1"/>
          </p:cNvSpPr>
          <p:nvPr>
            <p:ph sz="half" idx="2"/>
          </p:nvPr>
        </p:nvSpPr>
        <p:spPr>
          <a:xfrm>
            <a:off x="6172200" y="2249424"/>
            <a:ext cx="5181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F3F85-277F-4D1B-8941-8E3F64B15084}"/>
              </a:ext>
            </a:extLst>
          </p:cNvPr>
          <p:cNvSpPr>
            <a:spLocks noGrp="1"/>
          </p:cNvSpPr>
          <p:nvPr>
            <p:ph type="dt" sz="half" idx="10"/>
          </p:nvPr>
        </p:nvSpPr>
        <p:spPr/>
        <p:txBody>
          <a:bodyPr/>
          <a:lstStyle/>
          <a:p>
            <a:fld id="{CF16DA81-AE8B-4930-B2DD-457C444E46D9}" type="datetimeFigureOut">
              <a:rPr lang="en-US" smtClean="0"/>
              <a:t>6/28/2023</a:t>
            </a:fld>
            <a:endParaRPr lang="en-US"/>
          </a:p>
        </p:txBody>
      </p:sp>
      <p:sp>
        <p:nvSpPr>
          <p:cNvPr id="6" name="Footer Placeholder 5">
            <a:extLst>
              <a:ext uri="{FF2B5EF4-FFF2-40B4-BE49-F238E27FC236}">
                <a16:creationId xmlns:a16="http://schemas.microsoft.com/office/drawing/2014/main" id="{6645F81F-69BD-46C1-9659-E2F55DB54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0BC2E-8B9E-43D8-A1A6-A4121F292D20}"/>
              </a:ext>
            </a:extLst>
          </p:cNvPr>
          <p:cNvSpPr>
            <a:spLocks noGrp="1"/>
          </p:cNvSpPr>
          <p:nvPr>
            <p:ph type="sldNum" sz="quarter" idx="12"/>
          </p:nvPr>
        </p:nvSpPr>
        <p:spPr/>
        <p:txBody>
          <a:bodyPr/>
          <a:lstStyle/>
          <a:p>
            <a:fld id="{2D0D0336-0AE5-4125-9C48-A1F6179A97AA}" type="slidenum">
              <a:rPr lang="en-US" smtClean="0"/>
              <a:t>‹#›</a:t>
            </a:fld>
            <a:endParaRPr lang="en-US"/>
          </a:p>
        </p:txBody>
      </p:sp>
    </p:spTree>
    <p:extLst>
      <p:ext uri="{BB962C8B-B14F-4D97-AF65-F5344CB8AC3E}">
        <p14:creationId xmlns:p14="http://schemas.microsoft.com/office/powerpoint/2010/main" val="80053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39C25-20EC-47BA-B768-D0516B161059}"/>
              </a:ext>
            </a:extLst>
          </p:cNvPr>
          <p:cNvSpPr>
            <a:spLocks noGrp="1"/>
          </p:cNvSpPr>
          <p:nvPr>
            <p:ph type="dt" sz="half" idx="10"/>
          </p:nvPr>
        </p:nvSpPr>
        <p:spPr/>
        <p:txBody>
          <a:bodyPr/>
          <a:lstStyle/>
          <a:p>
            <a:fld id="{CF16DA81-AE8B-4930-B2DD-457C444E46D9}" type="datetimeFigureOut">
              <a:rPr lang="en-US" smtClean="0"/>
              <a:t>6/28/2023</a:t>
            </a:fld>
            <a:endParaRPr lang="en-US"/>
          </a:p>
        </p:txBody>
      </p:sp>
      <p:sp>
        <p:nvSpPr>
          <p:cNvPr id="3" name="Footer Placeholder 2">
            <a:extLst>
              <a:ext uri="{FF2B5EF4-FFF2-40B4-BE49-F238E27FC236}">
                <a16:creationId xmlns:a16="http://schemas.microsoft.com/office/drawing/2014/main" id="{B8FD6430-028C-442F-A60D-8C2AFE4911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E9C71-9DAC-4FB1-A46B-5ED36CA3A56B}"/>
              </a:ext>
            </a:extLst>
          </p:cNvPr>
          <p:cNvSpPr>
            <a:spLocks noGrp="1"/>
          </p:cNvSpPr>
          <p:nvPr>
            <p:ph type="sldNum" sz="quarter" idx="12"/>
          </p:nvPr>
        </p:nvSpPr>
        <p:spPr/>
        <p:txBody>
          <a:bodyPr/>
          <a:lstStyle/>
          <a:p>
            <a:fld id="{2D0D0336-0AE5-4125-9C48-A1F6179A97AA}" type="slidenum">
              <a:rPr lang="en-US" smtClean="0"/>
              <a:t>‹#›</a:t>
            </a:fld>
            <a:endParaRPr lang="en-US"/>
          </a:p>
        </p:txBody>
      </p:sp>
    </p:spTree>
    <p:extLst>
      <p:ext uri="{BB962C8B-B14F-4D97-AF65-F5344CB8AC3E}">
        <p14:creationId xmlns:p14="http://schemas.microsoft.com/office/powerpoint/2010/main" val="3296308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A60AE-C86F-4FA0-AEAE-1A2268750A79}"/>
              </a:ext>
            </a:extLst>
          </p:cNvPr>
          <p:cNvSpPr>
            <a:spLocks noGrp="1"/>
          </p:cNvSpPr>
          <p:nvPr>
            <p:ph type="title"/>
          </p:nvPr>
        </p:nvSpPr>
        <p:spPr>
          <a:xfrm>
            <a:off x="838200" y="78638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4F7D7D-D1A6-4ECF-A911-538B11C33A5B}"/>
              </a:ext>
            </a:extLst>
          </p:cNvPr>
          <p:cNvSpPr>
            <a:spLocks noGrp="1"/>
          </p:cNvSpPr>
          <p:nvPr>
            <p:ph type="body" idx="1"/>
          </p:nvPr>
        </p:nvSpPr>
        <p:spPr>
          <a:xfrm>
            <a:off x="838200" y="2249424"/>
            <a:ext cx="10515600" cy="3886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61073D5-F4A1-47CD-A5C0-5A121724B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6DA81-AE8B-4930-B2DD-457C444E46D9}" type="datetimeFigureOut">
              <a:rPr lang="en-US" smtClean="0"/>
              <a:t>6/28/2023</a:t>
            </a:fld>
            <a:endParaRPr lang="en-US"/>
          </a:p>
        </p:txBody>
      </p:sp>
      <p:sp>
        <p:nvSpPr>
          <p:cNvPr id="5" name="Footer Placeholder 4">
            <a:extLst>
              <a:ext uri="{FF2B5EF4-FFF2-40B4-BE49-F238E27FC236}">
                <a16:creationId xmlns:a16="http://schemas.microsoft.com/office/drawing/2014/main" id="{AA84DBE0-2D5C-41D0-A2AD-9903E8CA32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82F530-C7F0-47F8-994B-C34044FB4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D0336-0AE5-4125-9C48-A1F6179A97AA}" type="slidenum">
              <a:rPr lang="en-US" smtClean="0"/>
              <a:t>‹#›</a:t>
            </a:fld>
            <a:endParaRPr lang="en-US"/>
          </a:p>
        </p:txBody>
      </p:sp>
    </p:spTree>
    <p:extLst>
      <p:ext uri="{BB962C8B-B14F-4D97-AF65-F5344CB8AC3E}">
        <p14:creationId xmlns:p14="http://schemas.microsoft.com/office/powerpoint/2010/main" val="1685233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5" r:id="rId5"/>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4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3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3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2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nR4bZWRGwD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uABOlrIxxHQ"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265D6-4659-4788-999C-2A0136DCD594}"/>
              </a:ext>
            </a:extLst>
          </p:cNvPr>
          <p:cNvSpPr>
            <a:spLocks noGrp="1"/>
          </p:cNvSpPr>
          <p:nvPr>
            <p:ph type="ctrTitle"/>
          </p:nvPr>
        </p:nvSpPr>
        <p:spPr>
          <a:xfrm>
            <a:off x="321598" y="1019640"/>
            <a:ext cx="8110332" cy="2217106"/>
          </a:xfrm>
        </p:spPr>
        <p:txBody>
          <a:bodyPr>
            <a:noAutofit/>
          </a:bodyPr>
          <a:lstStyle/>
          <a:p>
            <a:r>
              <a:rPr lang="en-US" sz="5400" dirty="0"/>
              <a:t>Partner Agency Meeting</a:t>
            </a:r>
            <a:endParaRPr lang="en-US" sz="4400" dirty="0"/>
          </a:p>
        </p:txBody>
      </p:sp>
      <p:sp>
        <p:nvSpPr>
          <p:cNvPr id="5" name="Subtitle 4">
            <a:extLst>
              <a:ext uri="{FF2B5EF4-FFF2-40B4-BE49-F238E27FC236}">
                <a16:creationId xmlns:a16="http://schemas.microsoft.com/office/drawing/2014/main" id="{15F21AB2-42B8-4E11-93F3-1F5B7D0788EC}"/>
              </a:ext>
            </a:extLst>
          </p:cNvPr>
          <p:cNvSpPr>
            <a:spLocks noGrp="1"/>
          </p:cNvSpPr>
          <p:nvPr>
            <p:ph type="subTitle" idx="1"/>
          </p:nvPr>
        </p:nvSpPr>
        <p:spPr>
          <a:xfrm>
            <a:off x="321599" y="3641311"/>
            <a:ext cx="8110331" cy="1243998"/>
          </a:xfrm>
        </p:spPr>
        <p:txBody>
          <a:bodyPr>
            <a:normAutofit/>
          </a:bodyPr>
          <a:lstStyle/>
          <a:p>
            <a:r>
              <a:rPr lang="en-US" sz="4800" dirty="0">
                <a:solidFill>
                  <a:srgbClr val="82DC30"/>
                </a:solidFill>
              </a:rPr>
              <a:t>June 28, 2023</a:t>
            </a:r>
          </a:p>
        </p:txBody>
      </p:sp>
    </p:spTree>
    <p:extLst>
      <p:ext uri="{BB962C8B-B14F-4D97-AF65-F5344CB8AC3E}">
        <p14:creationId xmlns:p14="http://schemas.microsoft.com/office/powerpoint/2010/main" val="208048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t>
            </a:r>
          </a:p>
        </p:txBody>
      </p:sp>
      <p:sp>
        <p:nvSpPr>
          <p:cNvPr id="3" name="Content Placeholder 2"/>
          <p:cNvSpPr>
            <a:spLocks noGrp="1"/>
          </p:cNvSpPr>
          <p:nvPr>
            <p:ph idx="1"/>
          </p:nvPr>
        </p:nvSpPr>
        <p:spPr/>
        <p:txBody>
          <a:bodyPr/>
          <a:lstStyle/>
          <a:p>
            <a:r>
              <a:rPr lang="en-US" dirty="0"/>
              <a:t>At least annual monitoring</a:t>
            </a:r>
          </a:p>
          <a:p>
            <a:r>
              <a:rPr lang="en-US" dirty="0"/>
              <a:t>Site visit or mystery shopper</a:t>
            </a:r>
          </a:p>
          <a:p>
            <a:r>
              <a:rPr lang="en-US" dirty="0"/>
              <a:t>CSFP – quarterly monitoring</a:t>
            </a:r>
          </a:p>
          <a:p>
            <a:r>
              <a:rPr lang="en-US" dirty="0"/>
              <a:t>Funder audits</a:t>
            </a:r>
          </a:p>
          <a:p>
            <a:endParaRPr lang="en-US" dirty="0"/>
          </a:p>
        </p:txBody>
      </p:sp>
    </p:spTree>
    <p:extLst>
      <p:ext uri="{BB962C8B-B14F-4D97-AF65-F5344CB8AC3E}">
        <p14:creationId xmlns:p14="http://schemas.microsoft.com/office/powerpoint/2010/main" val="145734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Hawaii Foodbank Programs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257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Agency Type</a:t>
            </a:r>
          </a:p>
        </p:txBody>
      </p:sp>
      <p:sp>
        <p:nvSpPr>
          <p:cNvPr id="5" name="Content Placeholder 4"/>
          <p:cNvSpPr>
            <a:spLocks noGrp="1"/>
          </p:cNvSpPr>
          <p:nvPr>
            <p:ph idx="1"/>
          </p:nvPr>
        </p:nvSpPr>
        <p:spPr/>
        <p:txBody>
          <a:bodyPr>
            <a:normAutofit fontScale="92500" lnSpcReduction="10000"/>
          </a:bodyPr>
          <a:lstStyle/>
          <a:p>
            <a:r>
              <a:rPr lang="en-US" dirty="0"/>
              <a:t>Pantry </a:t>
            </a:r>
          </a:p>
          <a:p>
            <a:r>
              <a:rPr lang="en-US" dirty="0"/>
              <a:t>Outreach</a:t>
            </a:r>
          </a:p>
          <a:p>
            <a:r>
              <a:rPr lang="en-US" dirty="0"/>
              <a:t>Snacks</a:t>
            </a:r>
          </a:p>
          <a:p>
            <a:r>
              <a:rPr lang="en-US" dirty="0"/>
              <a:t>Shelter</a:t>
            </a:r>
          </a:p>
          <a:p>
            <a:r>
              <a:rPr lang="en-US" dirty="0"/>
              <a:t>Soup Kitchen</a:t>
            </a:r>
          </a:p>
          <a:p>
            <a:r>
              <a:rPr lang="en-US" dirty="0"/>
              <a:t>Ohana Produce Plus</a:t>
            </a:r>
          </a:p>
        </p:txBody>
      </p:sp>
    </p:spTree>
    <p:extLst>
      <p:ext uri="{BB962C8B-B14F-4D97-AF65-F5344CB8AC3E}">
        <p14:creationId xmlns:p14="http://schemas.microsoft.com/office/powerpoint/2010/main" val="24065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Foodbank Programs</a:t>
            </a:r>
          </a:p>
        </p:txBody>
      </p:sp>
      <p:sp>
        <p:nvSpPr>
          <p:cNvPr id="3" name="Content Placeholder 2"/>
          <p:cNvSpPr>
            <a:spLocks noGrp="1"/>
          </p:cNvSpPr>
          <p:nvPr>
            <p:ph idx="1"/>
          </p:nvPr>
        </p:nvSpPr>
        <p:spPr/>
        <p:txBody>
          <a:bodyPr>
            <a:normAutofit/>
          </a:bodyPr>
          <a:lstStyle/>
          <a:p>
            <a:pPr lvl="1"/>
            <a:r>
              <a:rPr lang="en-US" dirty="0"/>
              <a:t>Ohana Produce Plus Program</a:t>
            </a:r>
          </a:p>
          <a:p>
            <a:pPr lvl="1"/>
            <a:r>
              <a:rPr lang="en-US" dirty="0"/>
              <a:t>Food 4 Keiki Program</a:t>
            </a:r>
          </a:p>
          <a:p>
            <a:pPr lvl="2"/>
            <a:r>
              <a:rPr lang="en-US" dirty="0"/>
              <a:t>Feeding Our Future / Summer Food Service Program (SFSP)</a:t>
            </a:r>
          </a:p>
          <a:p>
            <a:pPr lvl="2"/>
            <a:r>
              <a:rPr lang="en-US" dirty="0"/>
              <a:t>School &amp; Keiki Pantries</a:t>
            </a:r>
          </a:p>
          <a:p>
            <a:pPr lvl="1"/>
            <a:r>
              <a:rPr lang="en-US" dirty="0"/>
              <a:t>Government Programs</a:t>
            </a:r>
          </a:p>
        </p:txBody>
      </p:sp>
    </p:spTree>
    <p:extLst>
      <p:ext uri="{BB962C8B-B14F-4D97-AF65-F5344CB8AC3E}">
        <p14:creationId xmlns:p14="http://schemas.microsoft.com/office/powerpoint/2010/main" val="119924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Ohana Produce Plus Program</a:t>
            </a:r>
          </a:p>
        </p:txBody>
      </p:sp>
      <p:sp>
        <p:nvSpPr>
          <p:cNvPr id="5" name="Content Placeholder 4"/>
          <p:cNvSpPr>
            <a:spLocks noGrp="1"/>
          </p:cNvSpPr>
          <p:nvPr>
            <p:ph sz="half" idx="1"/>
          </p:nvPr>
        </p:nvSpPr>
        <p:spPr/>
        <p:txBody>
          <a:bodyPr>
            <a:normAutofit fontScale="70000" lnSpcReduction="20000"/>
          </a:bodyPr>
          <a:lstStyle/>
          <a:p>
            <a:r>
              <a:rPr lang="en-US" dirty="0"/>
              <a:t>Partner agencies distribute 10 -20 pallets of fresh produce, assorted dry goods, and nonperishable items to underserved communities</a:t>
            </a:r>
          </a:p>
          <a:p>
            <a:r>
              <a:rPr lang="en-US" dirty="0"/>
              <a:t>~ 35 Ohana Agencies</a:t>
            </a:r>
          </a:p>
          <a:p>
            <a:r>
              <a:rPr lang="en-US" dirty="0"/>
              <a:t>~9-17 distributions per week</a:t>
            </a:r>
          </a:p>
          <a:p>
            <a:r>
              <a:rPr lang="en-US" dirty="0"/>
              <a:t>~ 51 distributions per month</a:t>
            </a:r>
          </a:p>
          <a:p>
            <a:endParaRPr lang="en-US" dirty="0"/>
          </a:p>
        </p:txBody>
      </p:sp>
      <p:pic>
        <p:nvPicPr>
          <p:cNvPr id="7" name="Content Placeholder 6">
            <a:extLst>
              <a:ext uri="{FF2B5EF4-FFF2-40B4-BE49-F238E27FC236}">
                <a16:creationId xmlns:a16="http://schemas.microsoft.com/office/drawing/2014/main" id="{751483D3-531A-40B7-B959-8870A6358A11}"/>
              </a:ext>
            </a:extLst>
          </p:cNvPr>
          <p:cNvPicPr>
            <a:picLocks noGrp="1" noChangeAspect="1"/>
          </p:cNvPicPr>
          <p:nvPr>
            <p:ph sz="half" idx="2"/>
          </p:nvPr>
        </p:nvPicPr>
        <p:blipFill rotWithShape="1">
          <a:blip r:embed="rId2"/>
          <a:srcRect l="507" t="20013" r="59051" b="5594"/>
          <a:stretch/>
        </p:blipFill>
        <p:spPr>
          <a:xfrm>
            <a:off x="6819693" y="2249488"/>
            <a:ext cx="3886614" cy="3886200"/>
          </a:xfrm>
          <a:prstGeom prst="rect">
            <a:avLst/>
          </a:prstGeom>
        </p:spPr>
      </p:pic>
    </p:spTree>
    <p:extLst>
      <p:ext uri="{BB962C8B-B14F-4D97-AF65-F5344CB8AC3E}">
        <p14:creationId xmlns:p14="http://schemas.microsoft.com/office/powerpoint/2010/main" val="148953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4 Keiki: </a:t>
            </a:r>
            <a:br>
              <a:rPr lang="en-US" dirty="0"/>
            </a:br>
            <a:r>
              <a:rPr lang="en-US" dirty="0"/>
              <a:t>Feeding Our Future Program</a:t>
            </a:r>
            <a:br>
              <a:rPr lang="en-US" dirty="0"/>
            </a:br>
            <a:r>
              <a:rPr lang="en-US" dirty="0"/>
              <a:t>Summer Food Service Program</a:t>
            </a:r>
          </a:p>
        </p:txBody>
      </p:sp>
      <p:sp>
        <p:nvSpPr>
          <p:cNvPr id="3" name="Content Placeholder 2"/>
          <p:cNvSpPr>
            <a:spLocks noGrp="1"/>
          </p:cNvSpPr>
          <p:nvPr>
            <p:ph sz="half" idx="1"/>
          </p:nvPr>
        </p:nvSpPr>
        <p:spPr>
          <a:xfrm>
            <a:off x="0" y="2552700"/>
            <a:ext cx="6339840" cy="3587496"/>
          </a:xfrm>
        </p:spPr>
        <p:txBody>
          <a:bodyPr>
            <a:normAutofit fontScale="77500" lnSpcReduction="20000"/>
          </a:bodyPr>
          <a:lstStyle/>
          <a:p>
            <a:pPr lvl="1"/>
            <a:r>
              <a:rPr lang="en-US" dirty="0"/>
              <a:t>Sodexo Foundation purchases approximately $25,000 of food </a:t>
            </a:r>
          </a:p>
          <a:p>
            <a:pPr lvl="1"/>
            <a:r>
              <a:rPr lang="en-US" dirty="0"/>
              <a:t>Food is stored at the Sodexo facility at the University of Hawaii at Manoa, where the staff cook hot meals for participating Foodbank agencies to pick up and distribute</a:t>
            </a:r>
          </a:p>
          <a:p>
            <a:pPr lvl="1"/>
            <a:r>
              <a:rPr lang="en-US" dirty="0"/>
              <a:t>5 partnering agencies </a:t>
            </a:r>
          </a:p>
          <a:p>
            <a:endParaRPr lang="en-US" dirty="0"/>
          </a:p>
        </p:txBody>
      </p:sp>
      <p:pic>
        <p:nvPicPr>
          <p:cNvPr id="5" name="Picture 2" descr="http://www.hawaiifoodbank.org/Websites/foodbank/images/Programs/Feeding%20Our%20Future/IMG_4982.JPG">
            <a:extLst>
              <a:ext uri="{FF2B5EF4-FFF2-40B4-BE49-F238E27FC236}">
                <a16:creationId xmlns:a16="http://schemas.microsoft.com/office/drawing/2014/main" id="{2DF2A5CE-ACF5-4A58-8467-8567AFD174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0812" y="2687638"/>
            <a:ext cx="4524375"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1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4 Keiki: School &amp; Keiki Pantry Program</a:t>
            </a:r>
          </a:p>
        </p:txBody>
      </p:sp>
      <p:sp>
        <p:nvSpPr>
          <p:cNvPr id="3" name="Content Placeholder 2"/>
          <p:cNvSpPr>
            <a:spLocks noGrp="1"/>
          </p:cNvSpPr>
          <p:nvPr>
            <p:ph sz="half" idx="1"/>
          </p:nvPr>
        </p:nvSpPr>
        <p:spPr/>
        <p:txBody>
          <a:bodyPr>
            <a:normAutofit fontScale="92500" lnSpcReduction="20000"/>
          </a:bodyPr>
          <a:lstStyle/>
          <a:p>
            <a:r>
              <a:rPr lang="en-US" dirty="0"/>
              <a:t>18 schools on Oahu</a:t>
            </a:r>
          </a:p>
          <a:p>
            <a:r>
              <a:rPr lang="en-US" dirty="0" err="1"/>
              <a:t>Parnter</a:t>
            </a:r>
            <a:r>
              <a:rPr lang="en-US" dirty="0"/>
              <a:t> with existing school partners when possible</a:t>
            </a:r>
          </a:p>
          <a:p>
            <a:r>
              <a:rPr lang="en-US" dirty="0"/>
              <a:t>~5 </a:t>
            </a:r>
            <a:r>
              <a:rPr lang="en-US" dirty="0" err="1"/>
              <a:t>lb</a:t>
            </a:r>
            <a:r>
              <a:rPr lang="en-US" dirty="0"/>
              <a:t> bag of food and snacks</a:t>
            </a:r>
          </a:p>
          <a:p>
            <a:r>
              <a:rPr lang="en-US" dirty="0"/>
              <a:t>Once a week or twice a month</a:t>
            </a:r>
          </a:p>
          <a:p>
            <a:endParaRPr lang="en-US" dirty="0"/>
          </a:p>
        </p:txBody>
      </p:sp>
      <p:pic>
        <p:nvPicPr>
          <p:cNvPr id="5" name="Picture 2" descr="http://www.hawaiifoodbank.org/Websites/foodbank/images/Programs/Food%204%20Keiki/Food%204%20Keiki%20Princess%20Kaiulani%202017.JPG">
            <a:extLst>
              <a:ext uri="{FF2B5EF4-FFF2-40B4-BE49-F238E27FC236}">
                <a16:creationId xmlns:a16="http://schemas.microsoft.com/office/drawing/2014/main" id="{8E2D300A-03CD-49CB-A1FE-F168263771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0812" y="2687638"/>
            <a:ext cx="4524375"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4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Contracted Programs</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485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Contracted Programs</a:t>
            </a:r>
          </a:p>
        </p:txBody>
      </p:sp>
      <p:sp>
        <p:nvSpPr>
          <p:cNvPr id="5" name="Content Placeholder 4"/>
          <p:cNvSpPr>
            <a:spLocks noGrp="1"/>
          </p:cNvSpPr>
          <p:nvPr>
            <p:ph idx="1"/>
          </p:nvPr>
        </p:nvSpPr>
        <p:spPr>
          <a:xfrm>
            <a:off x="838200" y="2249695"/>
            <a:ext cx="10515600" cy="2493550"/>
          </a:xfrm>
        </p:spPr>
        <p:txBody>
          <a:bodyPr>
            <a:normAutofit fontScale="77500" lnSpcReduction="20000"/>
          </a:bodyPr>
          <a:lstStyle/>
          <a:p>
            <a:pPr marL="525780" indent="-457200">
              <a:buFont typeface="+mj-lt"/>
              <a:buAutoNum type="arabicPeriod"/>
            </a:pPr>
            <a:r>
              <a:rPr lang="en-US" dirty="0"/>
              <a:t>Temporary Assistance for Needy Families (TANF)</a:t>
            </a:r>
          </a:p>
          <a:p>
            <a:pPr marL="525780" indent="-457200">
              <a:buFont typeface="+mj-lt"/>
              <a:buAutoNum type="arabicPeriod"/>
            </a:pPr>
            <a:r>
              <a:rPr lang="en-US" dirty="0"/>
              <a:t>The Emergency Food Assistance Program (TEFAP)</a:t>
            </a:r>
          </a:p>
          <a:p>
            <a:pPr marL="525780" indent="-457200">
              <a:buFont typeface="+mj-lt"/>
              <a:buAutoNum type="arabicPeriod"/>
            </a:pPr>
            <a:r>
              <a:rPr lang="en-US" dirty="0"/>
              <a:t>State Emergency Food Assistance Program (SEFAP)</a:t>
            </a:r>
          </a:p>
          <a:p>
            <a:pPr marL="525780" indent="-457200">
              <a:buFont typeface="+mj-lt"/>
              <a:buAutoNum type="arabicPeriod"/>
            </a:pPr>
            <a:r>
              <a:rPr lang="en-US" dirty="0"/>
              <a:t>Senior Farmers’ Market Nutrition Program (SFMNP)</a:t>
            </a:r>
          </a:p>
          <a:p>
            <a:pPr marL="525780" indent="-457200">
              <a:buFont typeface="+mj-lt"/>
              <a:buAutoNum type="arabicPeriod"/>
            </a:pPr>
            <a:r>
              <a:rPr lang="en-US" dirty="0"/>
              <a:t>Commodity Supplemental Food Program (CSFP)</a:t>
            </a:r>
          </a:p>
          <a:p>
            <a:endParaRPr lang="en-US" dirty="0"/>
          </a:p>
        </p:txBody>
      </p:sp>
    </p:spTree>
    <p:extLst>
      <p:ext uri="{BB962C8B-B14F-4D97-AF65-F5344CB8AC3E}">
        <p14:creationId xmlns:p14="http://schemas.microsoft.com/office/powerpoint/2010/main" val="1181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Assistance for Needy Families (TANF)</a:t>
            </a:r>
          </a:p>
        </p:txBody>
      </p:sp>
      <p:sp>
        <p:nvSpPr>
          <p:cNvPr id="3" name="Content Placeholder 2"/>
          <p:cNvSpPr>
            <a:spLocks noGrp="1"/>
          </p:cNvSpPr>
          <p:nvPr>
            <p:ph idx="1"/>
          </p:nvPr>
        </p:nvSpPr>
        <p:spPr/>
        <p:txBody>
          <a:bodyPr>
            <a:normAutofit fontScale="85000" lnSpcReduction="20000"/>
          </a:bodyPr>
          <a:lstStyle/>
          <a:p>
            <a:r>
              <a:rPr lang="en-US" dirty="0"/>
              <a:t>Partnership with Department of Human Services</a:t>
            </a:r>
          </a:p>
          <a:p>
            <a:r>
              <a:rPr lang="en-US" dirty="0"/>
              <a:t>Provide TANF products for household consumption only to low-income families, with children under the age of 18, residing in the County of Honolulu or the County of Kauai, whose total gross income is no greater than 300% of the amount specified in the 2022 Federal Poverty Guidelines</a:t>
            </a:r>
          </a:p>
          <a:p>
            <a:r>
              <a:rPr lang="en-US" dirty="0"/>
              <a:t>Separate reporting</a:t>
            </a:r>
          </a:p>
          <a:p>
            <a:endParaRPr lang="en-US" dirty="0"/>
          </a:p>
        </p:txBody>
      </p:sp>
      <p:pic>
        <p:nvPicPr>
          <p:cNvPr id="4" name="Picture 2" descr="Image result for hawaii state department of human services">
            <a:extLst>
              <a:ext uri="{FF2B5EF4-FFF2-40B4-BE49-F238E27FC236}">
                <a16:creationId xmlns:a16="http://schemas.microsoft.com/office/drawing/2014/main" id="{DDDD1572-2D22-44FF-B95E-4B4C84DE1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48" r="30889"/>
          <a:stretch/>
        </p:blipFill>
        <p:spPr bwMode="auto">
          <a:xfrm>
            <a:off x="10703876" y="920597"/>
            <a:ext cx="1299848" cy="10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2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40A2D9-4EDE-4BD7-A2ED-D185974C5D65}"/>
              </a:ext>
            </a:extLst>
          </p:cNvPr>
          <p:cNvSpPr>
            <a:spLocks noGrp="1"/>
          </p:cNvSpPr>
          <p:nvPr>
            <p:ph type="ctrTitle"/>
          </p:nvPr>
        </p:nvSpPr>
        <p:spPr>
          <a:xfrm>
            <a:off x="395296" y="685119"/>
            <a:ext cx="8110331" cy="1356623"/>
          </a:xfrm>
        </p:spPr>
        <p:txBody>
          <a:bodyPr>
            <a:normAutofit fontScale="90000"/>
          </a:bodyPr>
          <a:lstStyle/>
          <a:p>
            <a:pPr algn="ctr"/>
            <a:br>
              <a:rPr lang="en-US" sz="6700" dirty="0"/>
            </a:br>
            <a:endParaRPr lang="en-US" sz="7300" dirty="0"/>
          </a:p>
        </p:txBody>
      </p:sp>
      <p:sp>
        <p:nvSpPr>
          <p:cNvPr id="3" name="Title 3">
            <a:extLst>
              <a:ext uri="{FF2B5EF4-FFF2-40B4-BE49-F238E27FC236}">
                <a16:creationId xmlns:a16="http://schemas.microsoft.com/office/drawing/2014/main" id="{DD40A2D9-4EDE-4BD7-A2ED-D185974C5D65}"/>
              </a:ext>
            </a:extLst>
          </p:cNvPr>
          <p:cNvSpPr txBox="1">
            <a:spLocks/>
          </p:cNvSpPr>
          <p:nvPr/>
        </p:nvSpPr>
        <p:spPr>
          <a:xfrm>
            <a:off x="651808" y="1213659"/>
            <a:ext cx="7853819" cy="3598242"/>
          </a:xfrm>
          <a:prstGeom prst="rect">
            <a:avLst/>
          </a:prstGeom>
          <a:effectLst/>
        </p:spPr>
        <p:txBody>
          <a:bodyPr vert="horz" lIns="91440" tIns="45720" rIns="91440" bIns="45720" rtlCol="0" anchor="b">
            <a:noAutofit/>
          </a:bodyPr>
          <a:lstStyle>
            <a:lvl1pPr algn="r" defTabSz="914400" rtl="0" eaLnBrk="1" latinLnBrk="0" hangingPunct="1">
              <a:lnSpc>
                <a:spcPct val="90000"/>
              </a:lnSpc>
              <a:spcBef>
                <a:spcPct val="0"/>
              </a:spcBef>
              <a:buNone/>
              <a:defRPr sz="7200" b="1" kern="1200">
                <a:solidFill>
                  <a:schemeClr val="bg1"/>
                </a:solidFill>
                <a:effectLst>
                  <a:outerShdw blurRad="50800" dist="38100" dir="5400000" algn="t" rotWithShape="0">
                    <a:prstClr val="black">
                      <a:alpha val="40000"/>
                    </a:prstClr>
                  </a:outerShdw>
                </a:effectLst>
                <a:latin typeface="+mj-lt"/>
                <a:ea typeface="+mj-ea"/>
                <a:cs typeface="+mj-cs"/>
              </a:defRPr>
            </a:lvl1pPr>
          </a:lstStyle>
          <a:p>
            <a:pPr marL="571500" indent="-571500" algn="l">
              <a:buFont typeface="Arial" panose="020B0604020202020204" pitchFamily="34" charset="0"/>
              <a:buChar char="•"/>
            </a:pPr>
            <a:r>
              <a:rPr lang="en-US" sz="4000" b="0" dirty="0"/>
              <a:t>Mute phone</a:t>
            </a:r>
          </a:p>
          <a:p>
            <a:pPr marL="571500" indent="-571500" algn="l">
              <a:buFont typeface="Arial" panose="020B0604020202020204" pitchFamily="34" charset="0"/>
              <a:buChar char="•"/>
            </a:pPr>
            <a:r>
              <a:rPr lang="en-US" sz="4000" b="0" dirty="0"/>
              <a:t>Unmute when ready to speak and identify your name and CU so we know who is speaking</a:t>
            </a:r>
            <a:br>
              <a:rPr lang="en-US" sz="4000" b="0" dirty="0"/>
            </a:br>
            <a:endParaRPr lang="en-US" sz="4000" b="0" dirty="0"/>
          </a:p>
        </p:txBody>
      </p:sp>
    </p:spTree>
    <p:extLst>
      <p:ext uri="{BB962C8B-B14F-4D97-AF65-F5344CB8AC3E}">
        <p14:creationId xmlns:p14="http://schemas.microsoft.com/office/powerpoint/2010/main" val="2449577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0AEC-2640-F607-9852-C0834FCAD6B6}"/>
              </a:ext>
            </a:extLst>
          </p:cNvPr>
          <p:cNvSpPr>
            <a:spLocks noGrp="1"/>
          </p:cNvSpPr>
          <p:nvPr>
            <p:ph type="title"/>
          </p:nvPr>
        </p:nvSpPr>
        <p:spPr/>
        <p:txBody>
          <a:bodyPr/>
          <a:lstStyle/>
          <a:p>
            <a:r>
              <a:rPr lang="en-US" dirty="0"/>
              <a:t>TANF Qualifications</a:t>
            </a:r>
          </a:p>
        </p:txBody>
      </p:sp>
      <p:sp>
        <p:nvSpPr>
          <p:cNvPr id="3" name="Content Placeholder 2">
            <a:extLst>
              <a:ext uri="{FF2B5EF4-FFF2-40B4-BE49-F238E27FC236}">
                <a16:creationId xmlns:a16="http://schemas.microsoft.com/office/drawing/2014/main" id="{AC1EC0A9-55FE-83F5-B57D-C97014B9DF0E}"/>
              </a:ext>
            </a:extLst>
          </p:cNvPr>
          <p:cNvSpPr>
            <a:spLocks noGrp="1"/>
          </p:cNvSpPr>
          <p:nvPr>
            <p:ph idx="1"/>
          </p:nvPr>
        </p:nvSpPr>
        <p:spPr>
          <a:xfrm>
            <a:off x="838200" y="2417334"/>
            <a:ext cx="10515600" cy="3886063"/>
          </a:xfrm>
        </p:spPr>
        <p:txBody>
          <a:bodyPr>
            <a:normAutofit fontScale="70000" lnSpcReduction="20000"/>
          </a:bodyPr>
          <a:lstStyle/>
          <a:p>
            <a:r>
              <a:rPr lang="en-US" dirty="0"/>
              <a:t>Household income cannot exceed 300% of the 2022 Federal Poverty Level.</a:t>
            </a:r>
          </a:p>
          <a:p>
            <a:pPr lvl="1"/>
            <a:r>
              <a:rPr lang="en-US" dirty="0"/>
              <a:t>Two person household – no more than $5,265 monthly			                                      – no more than $63,180.00 annually</a:t>
            </a:r>
          </a:p>
          <a:p>
            <a:r>
              <a:rPr lang="en-US" dirty="0"/>
              <a:t>A family has at least 1 child under the age of 18 years old living in the household.</a:t>
            </a:r>
          </a:p>
          <a:p>
            <a:r>
              <a:rPr lang="en-US" dirty="0"/>
              <a:t>One adult in the household must be a parent or relative of the child through blood or marriage.</a:t>
            </a:r>
          </a:p>
          <a:p>
            <a:r>
              <a:rPr lang="en-US" dirty="0"/>
              <a:t>ALL members of the household must be a U.S. citizen.</a:t>
            </a:r>
          </a:p>
        </p:txBody>
      </p:sp>
    </p:spTree>
    <p:extLst>
      <p:ext uri="{BB962C8B-B14F-4D97-AF65-F5344CB8AC3E}">
        <p14:creationId xmlns:p14="http://schemas.microsoft.com/office/powerpoint/2010/main" val="339428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B8D7-7650-9EE1-ED92-E9C13A4EBBF3}"/>
              </a:ext>
            </a:extLst>
          </p:cNvPr>
          <p:cNvSpPr>
            <a:spLocks noGrp="1"/>
          </p:cNvSpPr>
          <p:nvPr>
            <p:ph type="title"/>
          </p:nvPr>
        </p:nvSpPr>
        <p:spPr/>
        <p:txBody>
          <a:bodyPr/>
          <a:lstStyle/>
          <a:p>
            <a:r>
              <a:rPr lang="en-US" dirty="0"/>
              <a:t>TANF Distribution Log</a:t>
            </a:r>
          </a:p>
        </p:txBody>
      </p:sp>
      <p:pic>
        <p:nvPicPr>
          <p:cNvPr id="5" name="Content Placeholder 4">
            <a:extLst>
              <a:ext uri="{FF2B5EF4-FFF2-40B4-BE49-F238E27FC236}">
                <a16:creationId xmlns:a16="http://schemas.microsoft.com/office/drawing/2014/main" id="{9B83F7CF-DDF3-256B-9ECB-9E31E631D51A}"/>
              </a:ext>
            </a:extLst>
          </p:cNvPr>
          <p:cNvPicPr>
            <a:picLocks noGrp="1" noChangeAspect="1"/>
          </p:cNvPicPr>
          <p:nvPr>
            <p:ph idx="1"/>
          </p:nvPr>
        </p:nvPicPr>
        <p:blipFill>
          <a:blip r:embed="rId2"/>
          <a:stretch>
            <a:fillRect/>
          </a:stretch>
        </p:blipFill>
        <p:spPr>
          <a:xfrm>
            <a:off x="472440" y="2038556"/>
            <a:ext cx="11034995" cy="3287823"/>
          </a:xfrm>
        </p:spPr>
      </p:pic>
    </p:spTree>
    <p:extLst>
      <p:ext uri="{BB962C8B-B14F-4D97-AF65-F5344CB8AC3E}">
        <p14:creationId xmlns:p14="http://schemas.microsoft.com/office/powerpoint/2010/main" val="101395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Emergency Food Assistance Program (TEFAP)</a:t>
            </a:r>
          </a:p>
        </p:txBody>
      </p:sp>
      <p:sp>
        <p:nvSpPr>
          <p:cNvPr id="3" name="Content Placeholder 2"/>
          <p:cNvSpPr>
            <a:spLocks noGrp="1"/>
          </p:cNvSpPr>
          <p:nvPr>
            <p:ph idx="1"/>
          </p:nvPr>
        </p:nvSpPr>
        <p:spPr>
          <a:xfrm>
            <a:off x="838200" y="2455435"/>
            <a:ext cx="10203180" cy="3518646"/>
          </a:xfrm>
        </p:spPr>
        <p:txBody>
          <a:bodyPr>
            <a:normAutofit fontScale="85000" lnSpcReduction="10000"/>
          </a:bodyPr>
          <a:lstStyle/>
          <a:p>
            <a:r>
              <a:rPr lang="en-US" dirty="0"/>
              <a:t>Partnership with Office of Community Services </a:t>
            </a:r>
          </a:p>
          <a:p>
            <a:r>
              <a:rPr lang="en-US" dirty="0"/>
              <a:t>Helps to supplement the diets of low-income individuals or households, including elderly people, by providing them with emergency food and nutrition assistance at no cost</a:t>
            </a:r>
          </a:p>
          <a:p>
            <a:r>
              <a:rPr lang="en-US" dirty="0"/>
              <a:t>~110 participating agencies</a:t>
            </a:r>
          </a:p>
          <a:p>
            <a:endParaRPr lang="en-US" dirty="0"/>
          </a:p>
        </p:txBody>
      </p:sp>
      <p:pic>
        <p:nvPicPr>
          <p:cNvPr id="4" name="Picture 8" descr="Image result for state of hawaii symbols">
            <a:extLst>
              <a:ext uri="{FF2B5EF4-FFF2-40B4-BE49-F238E27FC236}">
                <a16:creationId xmlns:a16="http://schemas.microsoft.com/office/drawing/2014/main" id="{38EBBA84-D1C9-4FCC-A9BC-CA8EAE12DF2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08312" y="5329896"/>
            <a:ext cx="940798" cy="940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ood and Nutrition Service">
            <a:extLst>
              <a:ext uri="{FF2B5EF4-FFF2-40B4-BE49-F238E27FC236}">
                <a16:creationId xmlns:a16="http://schemas.microsoft.com/office/drawing/2014/main" id="{32F90A38-D3BE-4BFA-9499-694E5503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683" y="5498540"/>
            <a:ext cx="3040317" cy="60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4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TEFAP Qualifications</a:t>
            </a:r>
          </a:p>
        </p:txBody>
      </p:sp>
      <p:sp>
        <p:nvSpPr>
          <p:cNvPr id="3" name="Content Placeholder 2"/>
          <p:cNvSpPr>
            <a:spLocks noGrp="1"/>
          </p:cNvSpPr>
          <p:nvPr>
            <p:ph idx="1"/>
          </p:nvPr>
        </p:nvSpPr>
        <p:spPr>
          <a:xfrm>
            <a:off x="838200" y="2346642"/>
            <a:ext cx="10515600" cy="3722164"/>
          </a:xfrm>
        </p:spPr>
        <p:txBody>
          <a:bodyPr>
            <a:normAutofit fontScale="85000" lnSpcReduction="20000"/>
          </a:bodyPr>
          <a:lstStyle/>
          <a:p>
            <a:r>
              <a:rPr lang="en-US" dirty="0"/>
              <a:t>Are residents of the City and County of Honolulu;</a:t>
            </a:r>
          </a:p>
          <a:p>
            <a:r>
              <a:rPr lang="en-US" dirty="0"/>
              <a:t>Are lawfully present in the United States, but need not be citizens of the United States; and</a:t>
            </a:r>
          </a:p>
          <a:p>
            <a:r>
              <a:rPr lang="en-US" dirty="0"/>
              <a:t>Must not exceed 185% of the Poverty Level</a:t>
            </a:r>
          </a:p>
          <a:p>
            <a:pPr lvl="1"/>
            <a:r>
              <a:rPr lang="en-US" dirty="0"/>
              <a:t>One person household – no more than $28,915.50</a:t>
            </a:r>
          </a:p>
          <a:p>
            <a:pPr lvl="1"/>
            <a:r>
              <a:rPr lang="en-US" dirty="0"/>
              <a:t>Two person household – no more than $38,961.00 annually</a:t>
            </a:r>
          </a:p>
          <a:p>
            <a:endParaRPr lang="en-US" dirty="0"/>
          </a:p>
        </p:txBody>
      </p:sp>
    </p:spTree>
    <p:extLst>
      <p:ext uri="{BB962C8B-B14F-4D97-AF65-F5344CB8AC3E}">
        <p14:creationId xmlns:p14="http://schemas.microsoft.com/office/powerpoint/2010/main" val="178400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Emergency Food Assistance Program (SEFAP)</a:t>
            </a:r>
          </a:p>
        </p:txBody>
      </p:sp>
      <p:sp>
        <p:nvSpPr>
          <p:cNvPr id="3" name="Content Placeholder 2"/>
          <p:cNvSpPr>
            <a:spLocks noGrp="1"/>
          </p:cNvSpPr>
          <p:nvPr>
            <p:ph idx="1"/>
          </p:nvPr>
        </p:nvSpPr>
        <p:spPr>
          <a:xfrm>
            <a:off x="1040130" y="2466340"/>
            <a:ext cx="10111740" cy="3602466"/>
          </a:xfrm>
        </p:spPr>
        <p:txBody>
          <a:bodyPr>
            <a:normAutofit fontScale="92500" lnSpcReduction="10000"/>
          </a:bodyPr>
          <a:lstStyle/>
          <a:p>
            <a:r>
              <a:rPr lang="en-US" dirty="0"/>
              <a:t>Partnership with Office of Community Services </a:t>
            </a:r>
          </a:p>
          <a:p>
            <a:r>
              <a:rPr lang="en-US" dirty="0"/>
              <a:t>Helps to supplement the diets of low-income individuals or households, including elderly people, by providing them with emergency food and nutrition assistance at no cost</a:t>
            </a:r>
          </a:p>
          <a:p>
            <a:endParaRPr lang="en-US" dirty="0"/>
          </a:p>
        </p:txBody>
      </p:sp>
    </p:spTree>
    <p:extLst>
      <p:ext uri="{BB962C8B-B14F-4D97-AF65-F5344CB8AC3E}">
        <p14:creationId xmlns:p14="http://schemas.microsoft.com/office/powerpoint/2010/main" val="385891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SEFAP Qualifications</a:t>
            </a:r>
          </a:p>
        </p:txBody>
      </p:sp>
      <p:sp>
        <p:nvSpPr>
          <p:cNvPr id="5" name="Content Placeholder 4">
            <a:extLst>
              <a:ext uri="{FF2B5EF4-FFF2-40B4-BE49-F238E27FC236}">
                <a16:creationId xmlns:a16="http://schemas.microsoft.com/office/drawing/2014/main" id="{EFD82772-89F4-CB56-3982-4577F2234017}"/>
              </a:ext>
            </a:extLst>
          </p:cNvPr>
          <p:cNvSpPr>
            <a:spLocks noGrp="1"/>
          </p:cNvSpPr>
          <p:nvPr>
            <p:ph idx="1"/>
          </p:nvPr>
        </p:nvSpPr>
        <p:spPr/>
        <p:txBody>
          <a:bodyPr>
            <a:normAutofit fontScale="77500" lnSpcReduction="20000"/>
          </a:bodyPr>
          <a:lstStyle/>
          <a:p>
            <a:r>
              <a:rPr lang="en-US" dirty="0"/>
              <a:t>Are residents of the City and County of Honolulu;</a:t>
            </a:r>
          </a:p>
          <a:p>
            <a:r>
              <a:rPr lang="en-US" dirty="0"/>
              <a:t>Were adversely affected by the COVID-19 pandemic;</a:t>
            </a:r>
          </a:p>
          <a:p>
            <a:r>
              <a:rPr lang="en-US" dirty="0"/>
              <a:t>Are lawfully present in the United States, but need not be citizens of the United States; and</a:t>
            </a:r>
          </a:p>
          <a:p>
            <a:r>
              <a:rPr lang="en-US" dirty="0"/>
              <a:t>Must not exceed 185% of the Poverty Level</a:t>
            </a:r>
          </a:p>
          <a:p>
            <a:pPr lvl="1"/>
            <a:r>
              <a:rPr lang="en-US" dirty="0"/>
              <a:t>One person household – no more than $28,915.50</a:t>
            </a:r>
          </a:p>
          <a:p>
            <a:pPr lvl="1"/>
            <a:r>
              <a:rPr lang="en-US" dirty="0"/>
              <a:t>Two person household – no more than $38,961.00 annually</a:t>
            </a:r>
          </a:p>
          <a:p>
            <a:endParaRPr lang="en-US" dirty="0"/>
          </a:p>
        </p:txBody>
      </p:sp>
    </p:spTree>
    <p:extLst>
      <p:ext uri="{BB962C8B-B14F-4D97-AF65-F5344CB8AC3E}">
        <p14:creationId xmlns:p14="http://schemas.microsoft.com/office/powerpoint/2010/main" val="212363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Distribution Log</a:t>
            </a:r>
          </a:p>
        </p:txBody>
      </p:sp>
      <p:pic>
        <p:nvPicPr>
          <p:cNvPr id="7" name="Content Placeholder 6">
            <a:extLst>
              <a:ext uri="{FF2B5EF4-FFF2-40B4-BE49-F238E27FC236}">
                <a16:creationId xmlns:a16="http://schemas.microsoft.com/office/drawing/2014/main" id="{A4B23459-1373-55C4-79D9-3F1B8ACFB6F0}"/>
              </a:ext>
            </a:extLst>
          </p:cNvPr>
          <p:cNvPicPr>
            <a:picLocks noGrp="1" noChangeAspect="1"/>
          </p:cNvPicPr>
          <p:nvPr>
            <p:ph idx="1"/>
          </p:nvPr>
        </p:nvPicPr>
        <p:blipFill>
          <a:blip r:embed="rId2"/>
          <a:stretch>
            <a:fillRect/>
          </a:stretch>
        </p:blipFill>
        <p:spPr>
          <a:xfrm>
            <a:off x="1143611" y="1852671"/>
            <a:ext cx="9904777" cy="4307575"/>
          </a:xfrm>
        </p:spPr>
      </p:pic>
    </p:spTree>
    <p:extLst>
      <p:ext uri="{BB962C8B-B14F-4D97-AF65-F5344CB8AC3E}">
        <p14:creationId xmlns:p14="http://schemas.microsoft.com/office/powerpoint/2010/main" val="360201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Senior Farmers’ Market Nutrition Program (SFMNP)</a:t>
            </a:r>
          </a:p>
        </p:txBody>
      </p:sp>
      <p:sp>
        <p:nvSpPr>
          <p:cNvPr id="5" name="Content Placeholder 4"/>
          <p:cNvSpPr>
            <a:spLocks noGrp="1"/>
          </p:cNvSpPr>
          <p:nvPr>
            <p:ph sz="half" idx="1"/>
          </p:nvPr>
        </p:nvSpPr>
        <p:spPr/>
        <p:txBody>
          <a:bodyPr>
            <a:normAutofit fontScale="70000" lnSpcReduction="20000"/>
          </a:bodyPr>
          <a:lstStyle/>
          <a:p>
            <a:r>
              <a:rPr lang="en-US" dirty="0"/>
              <a:t>Provides seniors that have low incomes with eligible produce</a:t>
            </a:r>
          </a:p>
          <a:p>
            <a:pPr lvl="1"/>
            <a:r>
              <a:rPr lang="en-US" dirty="0"/>
              <a:t>Receive $5.00 voucher booklets, valued at a total of $50.00 USD</a:t>
            </a:r>
          </a:p>
          <a:p>
            <a:pPr lvl="1"/>
            <a:r>
              <a:rPr lang="en-US" dirty="0"/>
              <a:t>Vouchers can be redeemed at participating Farmers' Market vendors, in exchange for fresh fruits and vegetables</a:t>
            </a:r>
          </a:p>
          <a:p>
            <a:endParaRPr lang="en-US" dirty="0"/>
          </a:p>
        </p:txBody>
      </p:sp>
      <p:pic>
        <p:nvPicPr>
          <p:cNvPr id="7" name="Picture 2" descr="SFMNP">
            <a:extLst>
              <a:ext uri="{FF2B5EF4-FFF2-40B4-BE49-F238E27FC236}">
                <a16:creationId xmlns:a16="http://schemas.microsoft.com/office/drawing/2014/main" id="{45116EFD-0C5C-4045-86DA-1676601C84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0812" y="2692400"/>
            <a:ext cx="45243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79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SFMNP Qualifications</a:t>
            </a:r>
          </a:p>
        </p:txBody>
      </p:sp>
      <p:sp>
        <p:nvSpPr>
          <p:cNvPr id="6" name="Content Placeholder 5"/>
          <p:cNvSpPr>
            <a:spLocks noGrp="1"/>
          </p:cNvSpPr>
          <p:nvPr>
            <p:ph idx="1"/>
          </p:nvPr>
        </p:nvSpPr>
        <p:spPr/>
        <p:txBody>
          <a:bodyPr/>
          <a:lstStyle/>
          <a:p>
            <a:pPr lvl="1"/>
            <a:r>
              <a:rPr lang="en-US" dirty="0"/>
              <a:t>At least 60 years or older </a:t>
            </a:r>
          </a:p>
          <a:p>
            <a:pPr lvl="1"/>
            <a:r>
              <a:rPr lang="en-US" dirty="0"/>
              <a:t>Resident of Hawaii</a:t>
            </a:r>
          </a:p>
          <a:p>
            <a:pPr lvl="1"/>
            <a:r>
              <a:rPr lang="en-US" dirty="0"/>
              <a:t>At or below 185% of the poverty guidelines</a:t>
            </a:r>
          </a:p>
          <a:p>
            <a:pPr lvl="2"/>
            <a:r>
              <a:rPr lang="en-US" dirty="0"/>
              <a:t>1 person - $28,915.50</a:t>
            </a:r>
          </a:p>
          <a:p>
            <a:pPr lvl="2"/>
            <a:r>
              <a:rPr lang="en-US" dirty="0"/>
              <a:t>2 person - $38,961.00</a:t>
            </a:r>
          </a:p>
          <a:p>
            <a:endParaRPr lang="en-US" dirty="0"/>
          </a:p>
        </p:txBody>
      </p:sp>
    </p:spTree>
    <p:extLst>
      <p:ext uri="{BB962C8B-B14F-4D97-AF65-F5344CB8AC3E}">
        <p14:creationId xmlns:p14="http://schemas.microsoft.com/office/powerpoint/2010/main" val="373032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Supplemental Food Program (CSFP)</a:t>
            </a:r>
          </a:p>
        </p:txBody>
      </p:sp>
      <p:sp>
        <p:nvSpPr>
          <p:cNvPr id="3" name="Content Placeholder 2"/>
          <p:cNvSpPr>
            <a:spLocks noGrp="1"/>
          </p:cNvSpPr>
          <p:nvPr>
            <p:ph sz="half" idx="1"/>
          </p:nvPr>
        </p:nvSpPr>
        <p:spPr/>
        <p:txBody>
          <a:bodyPr>
            <a:normAutofit fontScale="55000" lnSpcReduction="20000"/>
          </a:bodyPr>
          <a:lstStyle/>
          <a:p>
            <a:r>
              <a:rPr lang="en-US" dirty="0"/>
              <a:t>Known as the Senior Food Box Program, was first launched in April 2015. </a:t>
            </a:r>
          </a:p>
          <a:p>
            <a:r>
              <a:rPr lang="en-US" dirty="0"/>
              <a:t>Hawaii is one of the U.S. states that participates in CSFP to distribute food boxes to improve the health of seniors with low income. </a:t>
            </a:r>
          </a:p>
          <a:p>
            <a:r>
              <a:rPr lang="en-US" dirty="0"/>
              <a:t>Boxes contain supplemental foods such as nonfat dry milk  and/or UHT milk, cheese, cereal, juice, peanut butter, rice, canned meat, fruits and vegetables.</a:t>
            </a:r>
          </a:p>
          <a:p>
            <a:r>
              <a:rPr lang="en-US" dirty="0"/>
              <a:t>~29 distribution partners</a:t>
            </a:r>
          </a:p>
        </p:txBody>
      </p:sp>
      <p:pic>
        <p:nvPicPr>
          <p:cNvPr id="5" name="Picture 2" descr="http://www.hawaiifoodbank.org/Websites/foodbank/images/Programs/CSFP/CSFP.jpg">
            <a:extLst>
              <a:ext uri="{FF2B5EF4-FFF2-40B4-BE49-F238E27FC236}">
                <a16:creationId xmlns:a16="http://schemas.microsoft.com/office/drawing/2014/main" id="{872C9EAA-3490-4A45-BBFB-B0E4F73355D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0812" y="2687638"/>
            <a:ext cx="4524375"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3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265D6-4659-4788-999C-2A0136DCD594}"/>
              </a:ext>
            </a:extLst>
          </p:cNvPr>
          <p:cNvSpPr>
            <a:spLocks noGrp="1"/>
          </p:cNvSpPr>
          <p:nvPr>
            <p:ph type="title"/>
          </p:nvPr>
        </p:nvSpPr>
        <p:spPr/>
        <p:txBody>
          <a:bodyPr>
            <a:noAutofit/>
          </a:bodyPr>
          <a:lstStyle/>
          <a:p>
            <a:r>
              <a:rPr lang="en-US" sz="4600" dirty="0"/>
              <a:t>Agency Relations Team</a:t>
            </a:r>
          </a:p>
        </p:txBody>
      </p:sp>
      <p:sp>
        <p:nvSpPr>
          <p:cNvPr id="3" name="Subtitle 2"/>
          <p:cNvSpPr>
            <a:spLocks noGrp="1"/>
          </p:cNvSpPr>
          <p:nvPr>
            <p:ph idx="1"/>
          </p:nvPr>
        </p:nvSpPr>
        <p:spPr/>
        <p:txBody>
          <a:bodyPr>
            <a:normAutofit fontScale="92500" lnSpcReduction="10000"/>
          </a:bodyPr>
          <a:lstStyle/>
          <a:p>
            <a:pPr marL="571500" indent="-571500" algn="l">
              <a:buFont typeface="Arial" panose="020B0604020202020204" pitchFamily="34" charset="0"/>
              <a:buChar char="•"/>
            </a:pPr>
            <a:r>
              <a:rPr lang="en-US" sz="3500" dirty="0"/>
              <a:t>Kim Bartenstein, director of mission and quality assurance</a:t>
            </a:r>
          </a:p>
          <a:p>
            <a:pPr marL="571500" indent="-571500" algn="l">
              <a:buFont typeface="Arial" panose="020B0604020202020204" pitchFamily="34" charset="0"/>
              <a:buChar char="•"/>
            </a:pPr>
            <a:r>
              <a:rPr lang="en-US" sz="3500" dirty="0"/>
              <a:t>Naomi Save, agency partner network manager </a:t>
            </a:r>
          </a:p>
          <a:p>
            <a:pPr marL="571500" indent="-571500" algn="l">
              <a:buFont typeface="Arial" panose="020B0604020202020204" pitchFamily="34" charset="0"/>
              <a:buChar char="•"/>
            </a:pPr>
            <a:r>
              <a:rPr lang="en-US" sz="3500" dirty="0"/>
              <a:t>Jared Kawatani, community program manager</a:t>
            </a:r>
          </a:p>
          <a:p>
            <a:pPr marL="571500" indent="-571500" algn="l">
              <a:buFont typeface="Arial" panose="020B0604020202020204" pitchFamily="34" charset="0"/>
              <a:buChar char="•"/>
            </a:pPr>
            <a:r>
              <a:rPr lang="en-US" sz="3500" dirty="0"/>
              <a:t>Jennifer Schantz, </a:t>
            </a:r>
            <a:r>
              <a:rPr lang="en-US" sz="3500" dirty="0" err="1"/>
              <a:t>kapuna</a:t>
            </a:r>
            <a:r>
              <a:rPr lang="en-US" sz="3500" dirty="0"/>
              <a:t> programs manager</a:t>
            </a:r>
          </a:p>
          <a:p>
            <a:pPr marL="571500" indent="-571500" algn="l">
              <a:buFont typeface="Arial" panose="020B0604020202020204" pitchFamily="34" charset="0"/>
              <a:buChar char="•"/>
            </a:pPr>
            <a:r>
              <a:rPr lang="en-US" sz="3500" dirty="0"/>
              <a:t>Stephanie Rivera, </a:t>
            </a:r>
            <a:r>
              <a:rPr lang="en-US" sz="3500"/>
              <a:t>program support assistant</a:t>
            </a:r>
            <a:endParaRPr lang="en-US" sz="3500" dirty="0"/>
          </a:p>
          <a:p>
            <a:pPr marL="571500" indent="-571500" algn="l">
              <a:buFont typeface="Arial" panose="020B0604020202020204" pitchFamily="34" charset="0"/>
              <a:buChar char="•"/>
            </a:pPr>
            <a:r>
              <a:rPr lang="en-US" sz="3500" dirty="0"/>
              <a:t>Sonomi Espinosa, program support assistant</a:t>
            </a:r>
          </a:p>
          <a:p>
            <a:pPr marL="571500" indent="-571500" algn="l">
              <a:buFont typeface="Arial" panose="020B0604020202020204" pitchFamily="34" charset="0"/>
              <a:buChar char="•"/>
            </a:pPr>
            <a:endParaRPr lang="en-US" sz="2500" dirty="0"/>
          </a:p>
          <a:p>
            <a:pPr marL="571500" indent="-571500" algn="l">
              <a:buFont typeface="Arial" panose="020B0604020202020204" pitchFamily="34" charset="0"/>
              <a:buChar char="•"/>
            </a:pPr>
            <a:endParaRPr lang="en-US" sz="2500" dirty="0"/>
          </a:p>
        </p:txBody>
      </p:sp>
    </p:spTree>
    <p:extLst>
      <p:ext uri="{BB962C8B-B14F-4D97-AF65-F5344CB8AC3E}">
        <p14:creationId xmlns:p14="http://schemas.microsoft.com/office/powerpoint/2010/main" val="41619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44414"/>
            <a:ext cx="10515600" cy="1325563"/>
          </a:xfrm>
        </p:spPr>
        <p:txBody>
          <a:bodyPr/>
          <a:lstStyle/>
          <a:p>
            <a:r>
              <a:rPr lang="en-US" dirty="0"/>
              <a:t>CSFP Qualifications</a:t>
            </a:r>
          </a:p>
        </p:txBody>
      </p:sp>
      <p:sp>
        <p:nvSpPr>
          <p:cNvPr id="6" name="Content Placeholder 5"/>
          <p:cNvSpPr>
            <a:spLocks noGrp="1"/>
          </p:cNvSpPr>
          <p:nvPr>
            <p:ph idx="1"/>
          </p:nvPr>
        </p:nvSpPr>
        <p:spPr>
          <a:xfrm>
            <a:off x="838200" y="2028714"/>
            <a:ext cx="10515600" cy="3886063"/>
          </a:xfrm>
        </p:spPr>
        <p:txBody>
          <a:bodyPr>
            <a:normAutofit fontScale="92500" lnSpcReduction="20000"/>
          </a:bodyPr>
          <a:lstStyle/>
          <a:p>
            <a:pPr lvl="1"/>
            <a:r>
              <a:rPr lang="en-US" dirty="0"/>
              <a:t>60 years or older</a:t>
            </a:r>
          </a:p>
          <a:p>
            <a:pPr lvl="1"/>
            <a:r>
              <a:rPr lang="en-US" dirty="0"/>
              <a:t>Residents of Oahu &amp; Kauai – This program operates on two islands</a:t>
            </a:r>
          </a:p>
          <a:p>
            <a:pPr lvl="1"/>
            <a:r>
              <a:rPr lang="en-US" dirty="0"/>
              <a:t>Valid photo identification</a:t>
            </a:r>
          </a:p>
          <a:p>
            <a:pPr lvl="1"/>
            <a:r>
              <a:rPr lang="en-US" dirty="0"/>
              <a:t>At or below 130% of the poverty guidelines (see household table on application) </a:t>
            </a:r>
          </a:p>
          <a:p>
            <a:pPr lvl="2"/>
            <a:r>
              <a:rPr lang="en-US" dirty="0"/>
              <a:t>1 person - $1,817 monthly, $21,804 annually</a:t>
            </a:r>
          </a:p>
          <a:p>
            <a:pPr lvl="2"/>
            <a:r>
              <a:rPr lang="en-US" dirty="0"/>
              <a:t>2 person - $2,457 monthly, $29,484 annually</a:t>
            </a:r>
          </a:p>
          <a:p>
            <a:endParaRPr lang="en-US" dirty="0"/>
          </a:p>
        </p:txBody>
      </p:sp>
    </p:spTree>
    <p:extLst>
      <p:ext uri="{BB962C8B-B14F-4D97-AF65-F5344CB8AC3E}">
        <p14:creationId xmlns:p14="http://schemas.microsoft.com/office/powerpoint/2010/main" val="333980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Civil Rights Training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4824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Hawaii Foodbank Distribution Center</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68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 Agency Expectations</a:t>
            </a:r>
          </a:p>
        </p:txBody>
      </p:sp>
      <p:sp>
        <p:nvSpPr>
          <p:cNvPr id="3" name="Content Placeholder 2"/>
          <p:cNvSpPr>
            <a:spLocks noGrp="1"/>
          </p:cNvSpPr>
          <p:nvPr>
            <p:ph idx="1"/>
          </p:nvPr>
        </p:nvSpPr>
        <p:spPr>
          <a:xfrm>
            <a:off x="838200" y="2249694"/>
            <a:ext cx="9673206" cy="3060537"/>
          </a:xfrm>
        </p:spPr>
        <p:txBody>
          <a:bodyPr>
            <a:normAutofit fontScale="70000" lnSpcReduction="20000"/>
          </a:bodyPr>
          <a:lstStyle/>
          <a:p>
            <a:r>
              <a:rPr lang="en-US" dirty="0"/>
              <a:t>All partners, regardless of shopping/distribution activity, must submit a Monthly Agency Activity Report by the 5</a:t>
            </a:r>
            <a:r>
              <a:rPr lang="en-US" baseline="30000" dirty="0"/>
              <a:t>th</a:t>
            </a:r>
            <a:r>
              <a:rPr lang="en-US" dirty="0"/>
              <a:t> of the following month</a:t>
            </a:r>
          </a:p>
          <a:p>
            <a:pPr lvl="1"/>
            <a:r>
              <a:rPr lang="en-US" dirty="0"/>
              <a:t>Failure to submit complete report on time will result in your account being placed on hold. An account on hold will not be able to receive any product until the account has been brought current</a:t>
            </a:r>
          </a:p>
          <a:p>
            <a:r>
              <a:rPr lang="en-US" dirty="0"/>
              <a:t>All partners are required to follow all the rules set forth by HFB</a:t>
            </a:r>
          </a:p>
          <a:p>
            <a:endParaRPr lang="en-US" dirty="0"/>
          </a:p>
        </p:txBody>
      </p:sp>
    </p:spTree>
    <p:extLst>
      <p:ext uri="{BB962C8B-B14F-4D97-AF65-F5344CB8AC3E}">
        <p14:creationId xmlns:p14="http://schemas.microsoft.com/office/powerpoint/2010/main" val="115268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55" y="327800"/>
            <a:ext cx="10515600" cy="1325563"/>
          </a:xfrm>
        </p:spPr>
        <p:txBody>
          <a:bodyPr/>
          <a:lstStyle/>
          <a:p>
            <a:r>
              <a:rPr lang="en-US" dirty="0"/>
              <a:t>Shopping Orientation</a:t>
            </a:r>
          </a:p>
        </p:txBody>
      </p:sp>
      <p:sp>
        <p:nvSpPr>
          <p:cNvPr id="3" name="Content Placeholder 2"/>
          <p:cNvSpPr>
            <a:spLocks noGrp="1"/>
          </p:cNvSpPr>
          <p:nvPr>
            <p:ph idx="1"/>
          </p:nvPr>
        </p:nvSpPr>
        <p:spPr>
          <a:xfrm>
            <a:off x="1173759" y="1569473"/>
            <a:ext cx="10062596" cy="4848837"/>
          </a:xfrm>
        </p:spPr>
        <p:txBody>
          <a:bodyPr>
            <a:normAutofit fontScale="32500" lnSpcReduction="20000"/>
          </a:bodyPr>
          <a:lstStyle/>
          <a:p>
            <a:r>
              <a:rPr lang="en-US" dirty="0"/>
              <a:t>Scheduling appointments - must be done online </a:t>
            </a:r>
            <a:endParaRPr lang="en-US" dirty="0">
              <a:latin typeface="+mj-lt"/>
            </a:endParaRPr>
          </a:p>
          <a:p>
            <a:pPr lvl="1"/>
            <a:r>
              <a:rPr lang="en-US" dirty="0">
                <a:effectLst/>
                <a:latin typeface="+mj-lt"/>
                <a:ea typeface="Times New Roman" panose="02020603050405020304" pitchFamily="18" charset="0"/>
              </a:rPr>
              <a:t>Appointments cannot be scheduled within 24 hours or more than one week in advance</a:t>
            </a:r>
          </a:p>
          <a:p>
            <a:pPr lvl="1"/>
            <a:r>
              <a:rPr lang="en-US" dirty="0">
                <a:effectLst/>
                <a:latin typeface="+mj-lt"/>
                <a:ea typeface="Times New Roman" panose="02020603050405020304" pitchFamily="18" charset="0"/>
              </a:rPr>
              <a:t>Partner Agencies may only visit the distribution center once per day</a:t>
            </a:r>
            <a:endParaRPr lang="en-US" dirty="0">
              <a:latin typeface="+mj-lt"/>
              <a:ea typeface="Times New Roman" panose="02020603050405020304" pitchFamily="18" charset="0"/>
            </a:endParaRPr>
          </a:p>
          <a:p>
            <a:pPr lvl="1"/>
            <a:r>
              <a:rPr lang="en-US" dirty="0">
                <a:effectLst/>
                <a:latin typeface="+mj-lt"/>
                <a:ea typeface="Times New Roman" panose="02020603050405020304" pitchFamily="18" charset="0"/>
              </a:rPr>
              <a:t>Same day appointments are not allowed</a:t>
            </a:r>
            <a:endParaRPr lang="en-US" dirty="0">
              <a:effectLst/>
              <a:latin typeface="+mj-lt"/>
              <a:ea typeface="Calibri" panose="020F0502020204030204" pitchFamily="34" charset="0"/>
            </a:endParaRPr>
          </a:p>
          <a:p>
            <a:r>
              <a:rPr lang="en-US" dirty="0"/>
              <a:t>Parking – agency parking stalls are marked (stalls 11 – 21), you are allowed to use two (2) stalls during your appointment time</a:t>
            </a:r>
          </a:p>
          <a:p>
            <a:r>
              <a:rPr lang="en-US" dirty="0"/>
              <a:t>ID Cards/Authorized Shoppers </a:t>
            </a:r>
          </a:p>
          <a:p>
            <a:pPr lvl="1"/>
            <a:r>
              <a:rPr lang="en-US" dirty="0"/>
              <a:t>An authorized shopper is someone your organization has appointed to sign the invoices</a:t>
            </a:r>
          </a:p>
          <a:p>
            <a:pPr lvl="1"/>
            <a:r>
              <a:rPr lang="en-US" dirty="0"/>
              <a:t>The authorized shopper will be issued a shopper ID card – see agency relations office</a:t>
            </a:r>
          </a:p>
          <a:p>
            <a:pPr lvl="1"/>
            <a:r>
              <a:rPr lang="en-US" dirty="0"/>
              <a:t>Helpers will need to be issued a paper badge – see agency partner services coordinator </a:t>
            </a:r>
          </a:p>
          <a:p>
            <a:pPr lvl="1"/>
            <a:r>
              <a:rPr lang="en-US" dirty="0"/>
              <a:t>Adding and removing authorized shoppers on the account needs to be done in writing (email is acceptable)</a:t>
            </a:r>
          </a:p>
          <a:p>
            <a:r>
              <a:rPr lang="en-US" dirty="0"/>
              <a:t>Shopping List – when you come in to pick up food the scalers will weigh you out and have you sign the shopping list (this is not your invoice. After you load your items in your vehicle, please return to the window to sign your invoice.</a:t>
            </a:r>
          </a:p>
          <a:p>
            <a:r>
              <a:rPr lang="en-US" dirty="0"/>
              <a:t>Invoices - every time you receive food from Hawaii Foodbank you should be signing an invoice and receiving a copy for your records</a:t>
            </a:r>
          </a:p>
          <a:p>
            <a:r>
              <a:rPr lang="en-US" dirty="0"/>
              <a:t>Statements – statements are mailed monthly to the billing address provided in writing</a:t>
            </a:r>
          </a:p>
          <a:p>
            <a:r>
              <a:rPr lang="en-US" dirty="0"/>
              <a:t>Payments – invoices/statements must be paid with an Agency check </a:t>
            </a:r>
          </a:p>
          <a:p>
            <a:pPr lvl="1"/>
            <a:r>
              <a:rPr lang="en-US" dirty="0"/>
              <a:t>HFB </a:t>
            </a:r>
            <a:r>
              <a:rPr lang="en-US" b="1" dirty="0"/>
              <a:t>does</a:t>
            </a:r>
            <a:r>
              <a:rPr lang="en-US" dirty="0"/>
              <a:t> </a:t>
            </a:r>
            <a:r>
              <a:rPr lang="en-US" b="1" dirty="0"/>
              <a:t>not</a:t>
            </a:r>
            <a:r>
              <a:rPr lang="en-US" dirty="0"/>
              <a:t> accept personal checks, credit card payments or cash </a:t>
            </a:r>
          </a:p>
        </p:txBody>
      </p:sp>
    </p:spTree>
    <p:extLst>
      <p:ext uri="{BB962C8B-B14F-4D97-AF65-F5344CB8AC3E}">
        <p14:creationId xmlns:p14="http://schemas.microsoft.com/office/powerpoint/2010/main" val="208745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974" y="584027"/>
            <a:ext cx="10515600" cy="1325563"/>
          </a:xfrm>
        </p:spPr>
        <p:txBody>
          <a:bodyPr/>
          <a:lstStyle/>
          <a:p>
            <a:r>
              <a:rPr lang="en-US" dirty="0"/>
              <a:t>Distribution Center Rules</a:t>
            </a:r>
          </a:p>
        </p:txBody>
      </p:sp>
      <p:sp>
        <p:nvSpPr>
          <p:cNvPr id="3" name="Content Placeholder 2"/>
          <p:cNvSpPr>
            <a:spLocks noGrp="1"/>
          </p:cNvSpPr>
          <p:nvPr>
            <p:ph idx="1"/>
          </p:nvPr>
        </p:nvSpPr>
        <p:spPr>
          <a:xfrm>
            <a:off x="712994" y="1909590"/>
            <a:ext cx="11216780" cy="4184662"/>
          </a:xfrm>
        </p:spPr>
        <p:txBody>
          <a:bodyPr>
            <a:normAutofit fontScale="47500" lnSpcReduction="20000"/>
          </a:bodyPr>
          <a:lstStyle/>
          <a:p>
            <a:pPr lvl="1"/>
            <a:r>
              <a:rPr lang="en-US" dirty="0"/>
              <a:t>Follow all Distribution Floor/Shopping Rules posted</a:t>
            </a:r>
          </a:p>
          <a:p>
            <a:pPr lvl="1"/>
            <a:r>
              <a:rPr lang="en-US" dirty="0"/>
              <a:t>Maximum of three shoppers per agency - one (1) shopper needs to be an authorized shopper</a:t>
            </a:r>
          </a:p>
          <a:p>
            <a:pPr lvl="1"/>
            <a:r>
              <a:rPr lang="en-US" dirty="0"/>
              <a:t>Shoppers must wear closed-toe shoes (the top of the food and the heel should be covered)</a:t>
            </a:r>
          </a:p>
          <a:p>
            <a:pPr lvl="1"/>
            <a:r>
              <a:rPr lang="en-US" dirty="0"/>
              <a:t>Shoppers must be at least 16 years old </a:t>
            </a:r>
          </a:p>
          <a:p>
            <a:pPr lvl="1"/>
            <a:r>
              <a:rPr lang="en-US" dirty="0"/>
              <a:t>Women over six (6) months pregnant are not allowed to shop</a:t>
            </a:r>
          </a:p>
          <a:p>
            <a:pPr lvl="1"/>
            <a:r>
              <a:rPr lang="en-US" dirty="0"/>
              <a:t>Shoppers are allowed to use up to three (3) carts per agency</a:t>
            </a:r>
          </a:p>
          <a:p>
            <a:pPr lvl="1"/>
            <a:r>
              <a:rPr lang="en-US" dirty="0"/>
              <a:t>Do not open case lot items – if you are unsure, please ask warehouse staff for assistance</a:t>
            </a:r>
          </a:p>
          <a:p>
            <a:pPr lvl="1"/>
            <a:r>
              <a:rPr lang="en-US" dirty="0"/>
              <a:t>While in the chill area, all shoppers must wear gloves when touching exposed produce</a:t>
            </a:r>
          </a:p>
          <a:p>
            <a:pPr lvl="1"/>
            <a:r>
              <a:rPr lang="en-US" dirty="0"/>
              <a:t>When taking refrigerated and frozen product you must bring a cooler, thermal blanket or refrigerated vehicle to ensure safe transport </a:t>
            </a:r>
          </a:p>
          <a:p>
            <a:pPr lvl="1"/>
            <a:r>
              <a:rPr lang="en-US" dirty="0"/>
              <a:t>This is a working warehouse, please be aware of your surroundings at all times</a:t>
            </a:r>
          </a:p>
          <a:p>
            <a:pPr lvl="1"/>
            <a:r>
              <a:rPr lang="en-US" dirty="0"/>
              <a:t>All product originating from HFB is to be used exclusively for the agency you represent and is </a:t>
            </a:r>
            <a:r>
              <a:rPr lang="en-US" b="1" dirty="0"/>
              <a:t>not</a:t>
            </a:r>
            <a:r>
              <a:rPr lang="en-US" dirty="0"/>
              <a:t> for sale or personal use </a:t>
            </a:r>
          </a:p>
        </p:txBody>
      </p:sp>
    </p:spTree>
    <p:extLst>
      <p:ext uri="{BB962C8B-B14F-4D97-AF65-F5344CB8AC3E}">
        <p14:creationId xmlns:p14="http://schemas.microsoft.com/office/powerpoint/2010/main" val="3366064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Records</a:t>
            </a:r>
          </a:p>
        </p:txBody>
      </p:sp>
      <p:sp>
        <p:nvSpPr>
          <p:cNvPr id="3" name="TextBox 2">
            <a:extLst>
              <a:ext uri="{FF2B5EF4-FFF2-40B4-BE49-F238E27FC236}">
                <a16:creationId xmlns:a16="http://schemas.microsoft.com/office/drawing/2014/main" id="{833280FB-1810-DE0D-F69B-CEB5418473F1}"/>
              </a:ext>
            </a:extLst>
          </p:cNvPr>
          <p:cNvSpPr txBox="1"/>
          <p:nvPr/>
        </p:nvSpPr>
        <p:spPr>
          <a:xfrm>
            <a:off x="2125980" y="3783124"/>
            <a:ext cx="8321040" cy="1200329"/>
          </a:xfrm>
          <a:prstGeom prst="rect">
            <a:avLst/>
          </a:prstGeom>
          <a:noFill/>
          <a:ln>
            <a:noFill/>
          </a:ln>
        </p:spPr>
        <p:txBody>
          <a:bodyPr wrap="square" rtlCol="0">
            <a:spAutoFit/>
          </a:bodyPr>
          <a:lstStyle/>
          <a:p>
            <a:r>
              <a:rPr lang="en-US" sz="2400" dirty="0"/>
              <a:t>All files must be kept for 3 years – Notice will be sent out when files can be destroyed. Scanned copies of these items are allowed.</a:t>
            </a:r>
          </a:p>
        </p:txBody>
      </p:sp>
      <p:pic>
        <p:nvPicPr>
          <p:cNvPr id="8" name="Content Placeholder 7">
            <a:extLst>
              <a:ext uri="{FF2B5EF4-FFF2-40B4-BE49-F238E27FC236}">
                <a16:creationId xmlns:a16="http://schemas.microsoft.com/office/drawing/2014/main" id="{6DFB9E0F-A855-0A28-81DE-328BF54B4BC2}"/>
              </a:ext>
            </a:extLst>
          </p:cNvPr>
          <p:cNvPicPr>
            <a:picLocks noGrp="1" noChangeAspect="1"/>
          </p:cNvPicPr>
          <p:nvPr>
            <p:ph idx="1"/>
          </p:nvPr>
        </p:nvPicPr>
        <p:blipFill>
          <a:blip r:embed="rId2"/>
          <a:stretch>
            <a:fillRect/>
          </a:stretch>
        </p:blipFill>
        <p:spPr>
          <a:xfrm>
            <a:off x="838200" y="2246596"/>
            <a:ext cx="10515600" cy="1140806"/>
          </a:xfrm>
        </p:spPr>
      </p:pic>
    </p:spTree>
    <p:extLst>
      <p:ext uri="{BB962C8B-B14F-4D97-AF65-F5344CB8AC3E}">
        <p14:creationId xmlns:p14="http://schemas.microsoft.com/office/powerpoint/2010/main" val="159445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Monthly Reporting</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9525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2" y="825290"/>
            <a:ext cx="10515600" cy="1325563"/>
          </a:xfrm>
        </p:spPr>
        <p:txBody>
          <a:bodyPr/>
          <a:lstStyle/>
          <a:p>
            <a:r>
              <a:rPr lang="en-US" dirty="0"/>
              <a:t>Questions?</a:t>
            </a:r>
          </a:p>
        </p:txBody>
      </p:sp>
      <p:sp>
        <p:nvSpPr>
          <p:cNvPr id="3" name="Content Placeholder 2"/>
          <p:cNvSpPr>
            <a:spLocks noGrp="1"/>
          </p:cNvSpPr>
          <p:nvPr>
            <p:ph idx="1"/>
          </p:nvPr>
        </p:nvSpPr>
        <p:spPr>
          <a:xfrm>
            <a:off x="340619" y="1741768"/>
            <a:ext cx="11558890" cy="4158641"/>
          </a:xfrm>
        </p:spPr>
        <p:txBody>
          <a:bodyPr>
            <a:normAutofit/>
          </a:bodyPr>
          <a:lstStyle/>
          <a:p>
            <a:pPr lvl="0"/>
            <a:endParaRPr lang="en-US" sz="12800" dirty="0"/>
          </a:p>
          <a:p>
            <a:endParaRPr lang="en-US" sz="3600" b="1" dirty="0">
              <a:solidFill>
                <a:srgbClr val="FFC000"/>
              </a:solidFill>
            </a:endParaRPr>
          </a:p>
        </p:txBody>
      </p:sp>
      <p:pic>
        <p:nvPicPr>
          <p:cNvPr id="4" name="Picture 3"/>
          <p:cNvPicPr>
            <a:picLocks noChangeAspect="1"/>
          </p:cNvPicPr>
          <p:nvPr/>
        </p:nvPicPr>
        <p:blipFill>
          <a:blip r:embed="rId2"/>
          <a:stretch>
            <a:fillRect/>
          </a:stretch>
        </p:blipFill>
        <p:spPr>
          <a:xfrm>
            <a:off x="3620648" y="2710082"/>
            <a:ext cx="4974767" cy="3316511"/>
          </a:xfrm>
          <a:prstGeom prst="rect">
            <a:avLst/>
          </a:prstGeom>
        </p:spPr>
      </p:pic>
      <p:sp>
        <p:nvSpPr>
          <p:cNvPr id="5" name="Content Placeholder 2">
            <a:extLst>
              <a:ext uri="{FF2B5EF4-FFF2-40B4-BE49-F238E27FC236}">
                <a16:creationId xmlns:a16="http://schemas.microsoft.com/office/drawing/2014/main" id="{37510AF1-372C-446B-8DFA-96ED5FF40656}"/>
              </a:ext>
            </a:extLst>
          </p:cNvPr>
          <p:cNvSpPr txBox="1">
            <a:spLocks/>
          </p:cNvSpPr>
          <p:nvPr/>
        </p:nvSpPr>
        <p:spPr>
          <a:xfrm>
            <a:off x="485940" y="2035882"/>
            <a:ext cx="11244182" cy="685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buFont typeface="Arial" panose="020B0604020202020204" pitchFamily="34" charset="0"/>
              <a:buChar char="•"/>
              <a:defRPr sz="4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3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3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2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a:solidFill>
                  <a:srgbClr val="5E9A3A"/>
                </a:solidFill>
              </a:rPr>
              <a:t>Together, we can work to ensure no on in our Hawaii 'ohana goes </a:t>
            </a:r>
            <a:r>
              <a:rPr lang="en-US" sz="2000" b="1">
                <a:solidFill>
                  <a:srgbClr val="5E9A3A"/>
                </a:solidFill>
              </a:rPr>
              <a:t>hungry</a:t>
            </a:r>
            <a:r>
              <a:rPr lang="en-US" sz="2400" b="1">
                <a:solidFill>
                  <a:srgbClr val="5E9A3A"/>
                </a:solidFill>
              </a:rPr>
              <a:t>.</a:t>
            </a:r>
            <a:endParaRPr lang="en-US" sz="2400" dirty="0"/>
          </a:p>
        </p:txBody>
      </p:sp>
    </p:spTree>
    <p:extLst>
      <p:ext uri="{BB962C8B-B14F-4D97-AF65-F5344CB8AC3E}">
        <p14:creationId xmlns:p14="http://schemas.microsoft.com/office/powerpoint/2010/main" val="3863602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855DCB-E092-40FE-B24D-B7E5BDE895B8}"/>
              </a:ext>
            </a:extLst>
          </p:cNvPr>
          <p:cNvSpPr txBox="1">
            <a:spLocks/>
          </p:cNvSpPr>
          <p:nvPr/>
        </p:nvSpPr>
        <p:spPr>
          <a:xfrm>
            <a:off x="267203" y="-56520"/>
            <a:ext cx="8110331" cy="2387600"/>
          </a:xfrm>
          <a:prstGeom prst="rect">
            <a:avLst/>
          </a:prstGeom>
          <a:effectLst/>
        </p:spPr>
        <p:txBody>
          <a:bodyPr vert="horz" lIns="91440" tIns="45720" rIns="91440" bIns="45720" rtlCol="0" anchor="b">
            <a:noAutofit/>
          </a:bodyPr>
          <a:lstStyle>
            <a:lvl1pPr algn="r" defTabSz="914400" rtl="0" eaLnBrk="1" latinLnBrk="0" hangingPunct="1">
              <a:lnSpc>
                <a:spcPct val="90000"/>
              </a:lnSpc>
              <a:spcBef>
                <a:spcPct val="0"/>
              </a:spcBef>
              <a:buNone/>
              <a:defRPr sz="7200" b="1" kern="1200">
                <a:solidFill>
                  <a:schemeClr val="bg1"/>
                </a:solidFill>
                <a:effectLst>
                  <a:outerShdw blurRad="50800" dist="38100" dir="5400000" algn="t" rotWithShape="0">
                    <a:prstClr val="black">
                      <a:alpha val="40000"/>
                    </a:prstClr>
                  </a:outerShdw>
                </a:effectLst>
                <a:latin typeface="+mj-lt"/>
                <a:ea typeface="+mj-ea"/>
                <a:cs typeface="+mj-cs"/>
              </a:defRPr>
            </a:lvl1pPr>
          </a:lstStyle>
          <a:p>
            <a:r>
              <a:rPr lang="en-US" sz="4200" dirty="0"/>
              <a:t>Thank you for your hearts and your commitment to serve</a:t>
            </a:r>
            <a:r>
              <a:rPr lang="en-US" sz="5400" dirty="0"/>
              <a:t>.</a:t>
            </a:r>
          </a:p>
        </p:txBody>
      </p:sp>
      <p:sp>
        <p:nvSpPr>
          <p:cNvPr id="5" name="Subtitle 4">
            <a:extLst>
              <a:ext uri="{FF2B5EF4-FFF2-40B4-BE49-F238E27FC236}">
                <a16:creationId xmlns:a16="http://schemas.microsoft.com/office/drawing/2014/main" id="{749FCB01-56B7-4487-933F-F4D50F58BAF1}"/>
              </a:ext>
            </a:extLst>
          </p:cNvPr>
          <p:cNvSpPr txBox="1">
            <a:spLocks/>
          </p:cNvSpPr>
          <p:nvPr/>
        </p:nvSpPr>
        <p:spPr>
          <a:xfrm>
            <a:off x="267203" y="309399"/>
            <a:ext cx="8110331" cy="1655762"/>
          </a:xfrm>
          <a:prstGeom prst="rect">
            <a:avLst/>
          </a:prstGeom>
          <a:effectLst/>
        </p:spPr>
        <p:txBody>
          <a:bodyPr vert="horz" lIns="91440" tIns="45720" rIns="91440" bIns="45720" rtlCol="0">
            <a:normAutofit/>
          </a:bodyPr>
          <a:lstStyle>
            <a:lvl1pPr marL="0" indent="0" algn="r" defTabSz="914400" rtl="0" eaLnBrk="1" latinLnBrk="0" hangingPunct="1">
              <a:lnSpc>
                <a:spcPct val="90000"/>
              </a:lnSpc>
              <a:spcBef>
                <a:spcPts val="1200"/>
              </a:spcBef>
              <a:buFont typeface="Arial" panose="020B0604020202020204" pitchFamily="34" charset="0"/>
              <a:buNone/>
              <a:defRPr sz="4400" b="1" kern="1200">
                <a:solidFill>
                  <a:srgbClr val="7BC24A"/>
                </a:soli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lnSpc>
                <a:spcPct val="90000"/>
              </a:lnSpc>
              <a:spcBef>
                <a:spcPts val="12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12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12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000" dirty="0">
                <a:solidFill>
                  <a:srgbClr val="82DC30"/>
                </a:solidFill>
              </a:rPr>
              <a:t>Mahalo</a:t>
            </a:r>
          </a:p>
        </p:txBody>
      </p:sp>
      <p:pic>
        <p:nvPicPr>
          <p:cNvPr id="3" name="nR4bZWRGwDY"/>
          <p:cNvPicPr>
            <a:picLocks noRot="1" noChangeAspect="1"/>
          </p:cNvPicPr>
          <p:nvPr>
            <a:videoFile r:link="rId1"/>
          </p:nvPr>
        </p:nvPicPr>
        <p:blipFill>
          <a:blip r:embed="rId3"/>
          <a:stretch>
            <a:fillRect/>
          </a:stretch>
        </p:blipFill>
        <p:spPr>
          <a:xfrm>
            <a:off x="1899413" y="2431408"/>
            <a:ext cx="5415787" cy="3405721"/>
          </a:xfrm>
          <a:prstGeom prst="rect">
            <a:avLst/>
          </a:prstGeom>
        </p:spPr>
      </p:pic>
    </p:spTree>
    <p:extLst>
      <p:ext uri="{BB962C8B-B14F-4D97-AF65-F5344CB8AC3E}">
        <p14:creationId xmlns:p14="http://schemas.microsoft.com/office/powerpoint/2010/main" val="2035097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Hawaii Foodbank’s Mission</a:t>
            </a:r>
          </a:p>
        </p:txBody>
      </p:sp>
      <p:sp>
        <p:nvSpPr>
          <p:cNvPr id="5" name="Content Placeholder 4"/>
          <p:cNvSpPr>
            <a:spLocks noGrp="1"/>
          </p:cNvSpPr>
          <p:nvPr>
            <p:ph sz="half" idx="1"/>
          </p:nvPr>
        </p:nvSpPr>
        <p:spPr/>
        <p:txBody>
          <a:bodyPr>
            <a:normAutofit fontScale="77500" lnSpcReduction="20000"/>
          </a:bodyPr>
          <a:lstStyle/>
          <a:p>
            <a:pPr marL="0" indent="0">
              <a:buNone/>
            </a:pPr>
            <a:r>
              <a:rPr lang="en-US" dirty="0"/>
              <a:t>The people of Hawaii are one </a:t>
            </a:r>
            <a:r>
              <a:rPr lang="en-US" dirty="0" err="1"/>
              <a:t>ʻohana</a:t>
            </a:r>
            <a:r>
              <a:rPr lang="en-US" dirty="0"/>
              <a:t>. Hawaii Foodbank provides food so that no one in our family goes hungry. We work to gather food and support from our communities. We then distribute food through charitable agencies to those in need.</a:t>
            </a:r>
          </a:p>
        </p:txBody>
      </p:sp>
      <p:pic>
        <p:nvPicPr>
          <p:cNvPr id="7" name="uABOlrIxxHQ"/>
          <p:cNvPicPr>
            <a:picLocks noGrp="1" noRot="1" noChangeAspect="1"/>
          </p:cNvPicPr>
          <p:nvPr>
            <p:ph sz="half" idx="2"/>
            <a:videoFile r:link="rId1"/>
          </p:nvPr>
        </p:nvPicPr>
        <p:blipFill>
          <a:blip r:embed="rId3"/>
          <a:stretch>
            <a:fillRect/>
          </a:stretch>
        </p:blipFill>
        <p:spPr>
          <a:xfrm>
            <a:off x="6477000" y="2906713"/>
            <a:ext cx="4572000" cy="2571750"/>
          </a:xfrm>
          <a:prstGeom prst="rect">
            <a:avLst/>
          </a:prstGeom>
        </p:spPr>
      </p:pic>
    </p:spTree>
    <p:extLst>
      <p:ext uri="{BB962C8B-B14F-4D97-AF65-F5344CB8AC3E}">
        <p14:creationId xmlns:p14="http://schemas.microsoft.com/office/powerpoint/2010/main" val="346825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Feeding America (FA) Network</a:t>
            </a:r>
          </a:p>
        </p:txBody>
      </p:sp>
      <p:sp>
        <p:nvSpPr>
          <p:cNvPr id="3" name="Content Placeholder 2"/>
          <p:cNvSpPr>
            <a:spLocks noGrp="1"/>
          </p:cNvSpPr>
          <p:nvPr>
            <p:ph idx="1"/>
          </p:nvPr>
        </p:nvSpPr>
        <p:spPr/>
        <p:txBody>
          <a:bodyPr>
            <a:normAutofit fontScale="92500" lnSpcReduction="10000"/>
          </a:bodyPr>
          <a:lstStyle/>
          <a:p>
            <a:r>
              <a:rPr lang="en-US" dirty="0"/>
              <a:t>Feeding America is a United States-based nonprofit organization. They are the nation’s largest domestic hunger-relief organization. Their nationwide network of more than 200 food banks feed more than 46 million people through food pantries, soup kitchens, shelters, and other community-based agencies.</a:t>
            </a:r>
          </a:p>
          <a:p>
            <a:endParaRPr lang="en-US" dirty="0"/>
          </a:p>
        </p:txBody>
      </p:sp>
      <p:pic>
        <p:nvPicPr>
          <p:cNvPr id="4" name="Picture 4" descr="Feeding America">
            <a:extLst>
              <a:ext uri="{FF2B5EF4-FFF2-40B4-BE49-F238E27FC236}">
                <a16:creationId xmlns:a16="http://schemas.microsoft.com/office/drawing/2014/main" id="{8EC6C669-1FDB-4545-BE2E-60E11F1A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023" y="5250922"/>
            <a:ext cx="1565066" cy="80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0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FA offer?</a:t>
            </a:r>
          </a:p>
        </p:txBody>
      </p:sp>
      <p:sp>
        <p:nvSpPr>
          <p:cNvPr id="3" name="Content Placeholder 2"/>
          <p:cNvSpPr>
            <a:spLocks noGrp="1"/>
          </p:cNvSpPr>
          <p:nvPr>
            <p:ph idx="1"/>
          </p:nvPr>
        </p:nvSpPr>
        <p:spPr/>
        <p:txBody>
          <a:bodyPr>
            <a:normAutofit/>
          </a:bodyPr>
          <a:lstStyle/>
          <a:p>
            <a:pPr marL="68580" indent="0">
              <a:buNone/>
            </a:pPr>
            <a:r>
              <a:rPr lang="en-US" dirty="0"/>
              <a:t>Provides us access to:</a:t>
            </a:r>
          </a:p>
          <a:p>
            <a:pPr lvl="1"/>
            <a:r>
              <a:rPr lang="en-US" dirty="0"/>
              <a:t>National Donors</a:t>
            </a:r>
          </a:p>
          <a:p>
            <a:pPr lvl="1"/>
            <a:r>
              <a:rPr lang="en-US" dirty="0"/>
              <a:t>Food Sources</a:t>
            </a:r>
          </a:p>
          <a:p>
            <a:pPr lvl="1"/>
            <a:r>
              <a:rPr lang="en-US" dirty="0"/>
              <a:t>Grant Funding</a:t>
            </a:r>
          </a:p>
          <a:p>
            <a:pPr lvl="1"/>
            <a:r>
              <a:rPr lang="en-US" dirty="0"/>
              <a:t>Purchasing at Lower Costs</a:t>
            </a:r>
          </a:p>
          <a:p>
            <a:pPr lvl="1"/>
            <a:r>
              <a:rPr lang="en-US" dirty="0"/>
              <a:t>Other Resources</a:t>
            </a:r>
          </a:p>
          <a:p>
            <a:endParaRPr lang="en-US" dirty="0"/>
          </a:p>
        </p:txBody>
      </p:sp>
    </p:spTree>
    <p:extLst>
      <p:ext uri="{BB962C8B-B14F-4D97-AF65-F5344CB8AC3E}">
        <p14:creationId xmlns:p14="http://schemas.microsoft.com/office/powerpoint/2010/main" val="306655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Agency Application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85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Agency Application</a:t>
            </a:r>
          </a:p>
        </p:txBody>
      </p:sp>
      <p:sp>
        <p:nvSpPr>
          <p:cNvPr id="5" name="Content Placeholder 4"/>
          <p:cNvSpPr>
            <a:spLocks noGrp="1"/>
          </p:cNvSpPr>
          <p:nvPr>
            <p:ph idx="1"/>
          </p:nvPr>
        </p:nvSpPr>
        <p:spPr/>
        <p:txBody>
          <a:bodyPr/>
          <a:lstStyle/>
          <a:p>
            <a:r>
              <a:rPr lang="en-US" dirty="0"/>
              <a:t>Agency Membership Application</a:t>
            </a:r>
          </a:p>
          <a:p>
            <a:r>
              <a:rPr lang="en-US" dirty="0"/>
              <a:t>Partner Agency Agreement</a:t>
            </a:r>
          </a:p>
          <a:p>
            <a:r>
              <a:rPr lang="en-US" dirty="0"/>
              <a:t>501(c)(3) Tax Determination Letter</a:t>
            </a:r>
          </a:p>
          <a:p>
            <a:r>
              <a:rPr lang="en-US" dirty="0"/>
              <a:t>Current Food Safety Certification</a:t>
            </a:r>
          </a:p>
        </p:txBody>
      </p:sp>
    </p:spTree>
    <p:extLst>
      <p:ext uri="{BB962C8B-B14F-4D97-AF65-F5344CB8AC3E}">
        <p14:creationId xmlns:p14="http://schemas.microsoft.com/office/powerpoint/2010/main" val="92150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a:t>
            </a:r>
          </a:p>
        </p:txBody>
      </p:sp>
      <p:sp>
        <p:nvSpPr>
          <p:cNvPr id="3" name="Content Placeholder 2"/>
          <p:cNvSpPr>
            <a:spLocks noGrp="1"/>
          </p:cNvSpPr>
          <p:nvPr>
            <p:ph idx="1"/>
          </p:nvPr>
        </p:nvSpPr>
        <p:spPr/>
        <p:txBody>
          <a:bodyPr>
            <a:normAutofit fontScale="62500" lnSpcReduction="20000"/>
          </a:bodyPr>
          <a:lstStyle/>
          <a:p>
            <a:pPr lvl="1"/>
            <a:r>
              <a:rPr lang="en-US" dirty="0"/>
              <a:t>Designate a coordinator and provide us with their contact information</a:t>
            </a:r>
          </a:p>
          <a:p>
            <a:pPr lvl="2"/>
            <a:r>
              <a:rPr lang="en-US" dirty="0"/>
              <a:t>Changes or updates must be submitted to HFB within 10 days </a:t>
            </a:r>
          </a:p>
          <a:p>
            <a:pPr lvl="1"/>
            <a:r>
              <a:rPr lang="en-US" dirty="0"/>
              <a:t>Food safety certification</a:t>
            </a:r>
          </a:p>
          <a:p>
            <a:pPr lvl="2"/>
            <a:r>
              <a:rPr lang="en-US" dirty="0"/>
              <a:t>At least one person per agency (who will need to be on property at the time of distribution)</a:t>
            </a:r>
          </a:p>
          <a:p>
            <a:pPr lvl="1"/>
            <a:r>
              <a:rPr lang="en-US" dirty="0"/>
              <a:t>Food safety concerns </a:t>
            </a:r>
          </a:p>
          <a:p>
            <a:pPr lvl="2"/>
            <a:r>
              <a:rPr lang="en-US" dirty="0"/>
              <a:t>Take photos &amp; contact the agency relations department</a:t>
            </a:r>
          </a:p>
          <a:p>
            <a:pPr lvl="1"/>
            <a:r>
              <a:rPr lang="en-US" dirty="0"/>
              <a:t>Food recalls</a:t>
            </a:r>
          </a:p>
          <a:p>
            <a:pPr lvl="1"/>
            <a:r>
              <a:rPr lang="en-US" dirty="0"/>
              <a:t>Periodic mock recalls</a:t>
            </a:r>
          </a:p>
          <a:p>
            <a:pPr lvl="2"/>
            <a:r>
              <a:rPr lang="en-US" dirty="0"/>
              <a:t>Agencies are required to respond to this email within 24 hours</a:t>
            </a:r>
          </a:p>
          <a:p>
            <a:endParaRPr lang="en-US" dirty="0"/>
          </a:p>
        </p:txBody>
      </p:sp>
    </p:spTree>
    <p:extLst>
      <p:ext uri="{BB962C8B-B14F-4D97-AF65-F5344CB8AC3E}">
        <p14:creationId xmlns:p14="http://schemas.microsoft.com/office/powerpoint/2010/main" val="1737522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EB4CD67E42BC4C99C9E983DAFE425F" ma:contentTypeVersion="11" ma:contentTypeDescription="Create a new document." ma:contentTypeScope="" ma:versionID="1e2a5fa68e1c1b0d00494c34148b113d">
  <xsd:schema xmlns:xsd="http://www.w3.org/2001/XMLSchema" xmlns:xs="http://www.w3.org/2001/XMLSchema" xmlns:p="http://schemas.microsoft.com/office/2006/metadata/properties" xmlns:ns2="00e4d9c2-3989-4cbe-b625-36c4ce167480" xmlns:ns3="041591db-9d25-402e-b775-cdd905be42b7" targetNamespace="http://schemas.microsoft.com/office/2006/metadata/properties" ma:root="true" ma:fieldsID="f9c8b9448094166a75cd7ab02f67e42f" ns2:_="" ns3:_="">
    <xsd:import namespace="00e4d9c2-3989-4cbe-b625-36c4ce167480"/>
    <xsd:import namespace="041591db-9d25-402e-b775-cdd905be42b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4d9c2-3989-4cbe-b625-36c4ce16748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76f6ab9-c97e-4256-a790-ccfaab8602d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1591db-9d25-402e-b775-cdd905be42b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ff795f2-dad2-4ed1-9f25-306499a606cb}" ma:internalName="TaxCatchAll" ma:showField="CatchAllData" ma:web="041591db-9d25-402e-b775-cdd905be42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CB344-8002-423A-8CAD-539375C531DF}">
  <ds:schemaRefs>
    <ds:schemaRef ds:uri="http://schemas.microsoft.com/sharepoint/v3/contenttype/forms"/>
  </ds:schemaRefs>
</ds:datastoreItem>
</file>

<file path=customXml/itemProps2.xml><?xml version="1.0" encoding="utf-8"?>
<ds:datastoreItem xmlns:ds="http://schemas.openxmlformats.org/officeDocument/2006/customXml" ds:itemID="{4D5EC622-D32A-4C40-8D1C-989974424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4d9c2-3989-4cbe-b625-36c4ce167480"/>
    <ds:schemaRef ds:uri="041591db-9d25-402e-b775-cdd905be4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3627</TotalTime>
  <Words>1681</Words>
  <Application>Microsoft Office PowerPoint</Application>
  <PresentationFormat>Widescreen</PresentationFormat>
  <Paragraphs>174</Paragraphs>
  <Slides>39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Century Gothic</vt:lpstr>
      <vt:lpstr>Office Theme</vt:lpstr>
      <vt:lpstr>Partner Agency Meeting</vt:lpstr>
      <vt:lpstr> </vt:lpstr>
      <vt:lpstr>Agency Relations Team</vt:lpstr>
      <vt:lpstr>Hawaii Foodbank’s Mission</vt:lpstr>
      <vt:lpstr>Feeding America (FA) Network</vt:lpstr>
      <vt:lpstr>What does FA offer?</vt:lpstr>
      <vt:lpstr>Agency Application</vt:lpstr>
      <vt:lpstr>Agency Application</vt:lpstr>
      <vt:lpstr>Food Safety</vt:lpstr>
      <vt:lpstr>Monitoring </vt:lpstr>
      <vt:lpstr>Hawaii Foodbank Programs</vt:lpstr>
      <vt:lpstr>Agency Type</vt:lpstr>
      <vt:lpstr>Hawaii Foodbank Programs</vt:lpstr>
      <vt:lpstr>Ohana Produce Plus Program</vt:lpstr>
      <vt:lpstr>Food 4 Keiki:  Feeding Our Future Program Summer Food Service Program</vt:lpstr>
      <vt:lpstr>Food 4 Keiki: School &amp; Keiki Pantry Program</vt:lpstr>
      <vt:lpstr>Contracted Programs</vt:lpstr>
      <vt:lpstr>Contracted Programs</vt:lpstr>
      <vt:lpstr>Temporary Assistance for Needy Families (TANF)</vt:lpstr>
      <vt:lpstr>TANF Qualifications</vt:lpstr>
      <vt:lpstr>TANF Distribution Log</vt:lpstr>
      <vt:lpstr>The Emergency Food Assistance Program (TEFAP)</vt:lpstr>
      <vt:lpstr>TEFAP Qualifications</vt:lpstr>
      <vt:lpstr>State Emergency Food Assistance Program (SEFAP)</vt:lpstr>
      <vt:lpstr>SEFAP Qualifications</vt:lpstr>
      <vt:lpstr>Commodity Distribution Log</vt:lpstr>
      <vt:lpstr>Senior Farmers’ Market Nutrition Program (SFMNP)</vt:lpstr>
      <vt:lpstr>SFMNP Qualifications</vt:lpstr>
      <vt:lpstr>Commodity Supplemental Food Program (CSFP)</vt:lpstr>
      <vt:lpstr>CSFP Qualifications</vt:lpstr>
      <vt:lpstr>Civil Rights Training </vt:lpstr>
      <vt:lpstr>Hawaii Foodbank Distribution Center</vt:lpstr>
      <vt:lpstr>Partner Agency Expectations</vt:lpstr>
      <vt:lpstr>Shopping Orientation</vt:lpstr>
      <vt:lpstr>Distribution Center Rules</vt:lpstr>
      <vt:lpstr>Keeping Records</vt:lpstr>
      <vt:lpstr>Monthly Reporting</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Inaugural Hawaii Food Festival and Conference</dc:title>
  <dc:creator>Danny Schlag</dc:creator>
  <cp:lastModifiedBy>Jared I. Kawatani</cp:lastModifiedBy>
  <cp:revision>116</cp:revision>
  <dcterms:created xsi:type="dcterms:W3CDTF">2018-11-05T23:48:05Z</dcterms:created>
  <dcterms:modified xsi:type="dcterms:W3CDTF">2023-06-29T03:40:23Z</dcterms:modified>
</cp:coreProperties>
</file>